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261" r:id="rId2"/>
    <p:sldId id="292" r:id="rId3"/>
    <p:sldId id="455" r:id="rId4"/>
    <p:sldId id="466" r:id="rId5"/>
    <p:sldId id="265" r:id="rId6"/>
    <p:sldId id="456" r:id="rId7"/>
    <p:sldId id="467" r:id="rId8"/>
    <p:sldId id="503" r:id="rId9"/>
    <p:sldId id="468" r:id="rId10"/>
    <p:sldId id="469" r:id="rId11"/>
    <p:sldId id="470" r:id="rId12"/>
    <p:sldId id="471" r:id="rId13"/>
    <p:sldId id="473" r:id="rId14"/>
    <p:sldId id="506" r:id="rId15"/>
    <p:sldId id="507" r:id="rId16"/>
    <p:sldId id="474" r:id="rId17"/>
    <p:sldId id="475" r:id="rId18"/>
    <p:sldId id="476" r:id="rId19"/>
    <p:sldId id="477" r:id="rId20"/>
    <p:sldId id="479" r:id="rId21"/>
    <p:sldId id="508" r:id="rId22"/>
    <p:sldId id="509" r:id="rId23"/>
    <p:sldId id="510" r:id="rId24"/>
    <p:sldId id="511" r:id="rId25"/>
    <p:sldId id="512" r:id="rId26"/>
    <p:sldId id="513" r:id="rId27"/>
    <p:sldId id="514" r:id="rId28"/>
    <p:sldId id="515" r:id="rId29"/>
    <p:sldId id="516" r:id="rId30"/>
    <p:sldId id="517" r:id="rId31"/>
    <p:sldId id="518" r:id="rId32"/>
    <p:sldId id="519" r:id="rId33"/>
    <p:sldId id="520" r:id="rId34"/>
    <p:sldId id="521" r:id="rId35"/>
    <p:sldId id="522" r:id="rId36"/>
    <p:sldId id="523" r:id="rId37"/>
    <p:sldId id="524" r:id="rId38"/>
    <p:sldId id="525" r:id="rId39"/>
    <p:sldId id="526" r:id="rId40"/>
    <p:sldId id="527" r:id="rId41"/>
    <p:sldId id="528" r:id="rId42"/>
    <p:sldId id="529" r:id="rId43"/>
    <p:sldId id="530" r:id="rId44"/>
  </p:sldIdLst>
  <p:sldSz cx="9144000" cy="6858000" type="screen4x3"/>
  <p:notesSz cx="6858000" cy="9144000"/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F"/>
    <a:srgbClr val="07D8D3"/>
    <a:srgbClr val="00FFFF"/>
    <a:srgbClr val="D1DFEA"/>
    <a:srgbClr val="9EEA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94245" autoAdjust="0"/>
  </p:normalViewPr>
  <p:slideViewPr>
    <p:cSldViewPr>
      <p:cViewPr>
        <p:scale>
          <a:sx n="100" d="100"/>
          <a:sy n="100" d="100"/>
        </p:scale>
        <p:origin x="-1860" y="-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7C6C7-EC31-46CE-B4FD-880A3ED47794}" type="datetimeFigureOut">
              <a:rPr lang="ko-KR" altLang="en-US" smtClean="0"/>
              <a:pPr/>
              <a:t>2014-11-08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17573-2142-4C79-B0A0-8328DB7E72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A8ADFD5B-A66C-449C-B6E8-FB716D07777D}" type="datetimeFigureOut">
              <a:rPr/>
              <a:pPr/>
              <a:t>2006/6/30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CA5D3BF3-D352-46FC-8343-31F56E6730EA}" type="slidenum">
              <a:rPr/>
              <a:pPr/>
              <a:t>‹#›</a:t>
            </a:fld>
            <a:endParaRPr 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gradFill flip="none" rotWithShape="1">
          <a:gsLst>
            <a:gs pos="20000">
              <a:srgbClr val="D1DFEA"/>
            </a:gs>
            <a:gs pos="50000">
              <a:schemeClr val="bg1"/>
            </a:gs>
            <a:gs pos="80000">
              <a:srgbClr val="D1DFE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157E-8DCB-4F70-A0AF-5EB586A91DD4}" type="datetime1">
              <a:rPr lang="en-US" altLang="ko-KR" smtClean="0"/>
              <a:pPr/>
              <a:t>11/8/2014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latinLnBrk="1"/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 rot="20025611">
            <a:off x="570789" y="1665214"/>
            <a:ext cx="7992000" cy="240065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5000" b="1" smtClean="0">
                <a:gradFill>
                  <a:gsLst>
                    <a:gs pos="25000">
                      <a:schemeClr val="accent5">
                        <a:alpha val="30000"/>
                      </a:schemeClr>
                    </a:gs>
                    <a:gs pos="50000">
                      <a:schemeClr val="bg1"/>
                    </a:gs>
                    <a:gs pos="75000">
                      <a:schemeClr val="accent5">
                        <a:alpha val="30000"/>
                      </a:schemeClr>
                    </a:gs>
                  </a:gsLst>
                  <a:lin ang="2700000" scaled="1"/>
                </a:gradFill>
              </a:rPr>
              <a:t>JSP 2.3</a:t>
            </a:r>
            <a:endParaRPr lang="ko-KR" altLang="en-US" sz="15000" b="1">
              <a:gradFill>
                <a:gsLst>
                  <a:gs pos="25000">
                    <a:schemeClr val="accent5">
                      <a:alpha val="30000"/>
                    </a:schemeClr>
                  </a:gs>
                  <a:gs pos="50000">
                    <a:schemeClr val="bg1"/>
                  </a:gs>
                  <a:gs pos="75000">
                    <a:schemeClr val="accent5">
                      <a:alpha val="30000"/>
                    </a:schemeClr>
                  </a:gs>
                </a:gsLst>
                <a:lin ang="2700000" scaled="1"/>
              </a:gra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11/8/2014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11/8/2014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rgbClr val="00B0F0"/>
              </a:buClr>
              <a:buFont typeface="Wingdings 2" pitchFamily="18" charset="2"/>
              <a:buChar char=""/>
              <a:defRPr/>
            </a:lvl2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58CFA-92F5-41EE-A463-E0DE6FD27F4A}" type="datetime1">
              <a:rPr lang="ko-KR" altLang="en-US" smtClean="0"/>
              <a:pPr/>
              <a:t>2014-11-08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981A-FA72-45C5-9A3B-D0EA313DEF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altLang="ko-KR" smtClean="0"/>
              <a:pPr/>
              <a:t>11/8/2014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2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11/8/2014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1124744"/>
            <a:ext cx="91440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11/8/2014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altLang="ko-KR" smtClean="0"/>
              <a:pPr/>
              <a:t>11/8/2014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rgbClr val="FFFFFF"/>
                </a:solidFill>
              </a:rPr>
              <a:pPr/>
              <a:t>‹#›</a:t>
            </a:fld>
            <a:endParaRPr kumimoji="1" lang="ko-KR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altLang="ko-KR" smtClean="0"/>
              <a:pPr/>
              <a:t>11/8/2014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11/8/2014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11/8/2014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6EA6-EFEA-4C30-9264-4F9291A5780D}" type="datetime1">
              <a:rPr lang="en-US" altLang="ko-KR" smtClean="0"/>
              <a:pPr/>
              <a:t>11/8/2014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pic>
        <p:nvPicPr>
          <p:cNvPr id="7" name="그림 6" descr="물결1.jpg"/>
          <p:cNvPicPr>
            <a:picLocks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258"/>
            <a:ext cx="9144000" cy="68592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2132841"/>
            <a:ext cx="8640000" cy="1620000"/>
          </a:xfrm>
        </p:spPr>
        <p:txBody>
          <a:bodyPr lIns="36000" rIns="36000" anchor="ctr">
            <a:noAutofit/>
          </a:bodyPr>
          <a:lstStyle/>
          <a:p>
            <a:pPr algn="l" fontAlgn="base"/>
            <a:r>
              <a:rPr lang="ko-KR" altLang="en-US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자바빈</a:t>
            </a:r>
            <a:r>
              <a:rPr lang="en-US" altLang="ko-KR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/</a:t>
            </a:r>
            <a:r>
              <a:rPr lang="ko-KR" altLang="en-US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커넥션 풀</a:t>
            </a:r>
            <a:r>
              <a:rPr lang="en-US" altLang="ko-KR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/</a:t>
            </a:r>
            <a:r>
              <a:rPr lang="ko-KR" altLang="en-US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세션을 사용한</a:t>
            </a:r>
            <a:r>
              <a:rPr lang="en-US" altLang="ko-KR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/>
            </a:r>
            <a:br>
              <a:rPr lang="en-US" altLang="ko-KR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</a:br>
            <a:r>
              <a:rPr lang="en-US" altLang="ko-KR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Ajax </a:t>
            </a:r>
            <a:r>
              <a:rPr lang="ko-KR" altLang="en-US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기반의 </a:t>
            </a:r>
            <a:r>
              <a:rPr lang="ko-KR" altLang="en-US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게시판 </a:t>
            </a:r>
            <a:r>
              <a:rPr lang="ko-KR" altLang="en-US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시스템</a:t>
            </a:r>
            <a:endParaRPr lang="ko-KR" altLang="en-US" sz="4800" b="1" spc="-60" dirty="0">
              <a:solidFill>
                <a:srgbClr val="C00000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9836" y="4200525"/>
            <a:ext cx="8280000" cy="2340000"/>
          </a:xfrm>
          <a:prstGeom prst="roundRect">
            <a:avLst>
              <a:gd name="adj" fmla="val 4300"/>
            </a:avLst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36000" rIns="36000" anchor="ctr">
            <a:noAutofit/>
          </a:bodyPr>
          <a:lstStyle/>
          <a:p>
            <a:pPr algn="l"/>
            <a:r>
              <a:rPr lang="ko-KR" altLang="en-US" spc="-40" dirty="0" smtClean="0">
                <a:solidFill>
                  <a:schemeClr val="tx1"/>
                </a:solidFill>
              </a:rPr>
              <a:t>이번 </a:t>
            </a:r>
            <a:r>
              <a:rPr lang="en-US" altLang="ko-KR" spc="-40" smtClean="0">
                <a:solidFill>
                  <a:schemeClr val="tx1"/>
                </a:solidFill>
              </a:rPr>
              <a:t>Chapter</a:t>
            </a:r>
            <a:r>
              <a:rPr lang="ko-KR" altLang="en-US" spc="-40" smtClean="0">
                <a:solidFill>
                  <a:schemeClr val="tx1"/>
                </a:solidFill>
              </a:rPr>
              <a:t>에서는 </a:t>
            </a:r>
            <a:r>
              <a:rPr lang="ko-KR" altLang="en-US" smtClean="0">
                <a:solidFill>
                  <a:schemeClr val="tx1"/>
                </a:solidFill>
              </a:rPr>
              <a:t>웹 프로그래밍의 구조를 </a:t>
            </a:r>
            <a:r>
              <a:rPr lang="ko-KR" altLang="en-US" spc="-100" smtClean="0">
                <a:solidFill>
                  <a:schemeClr val="tx1"/>
                </a:solidFill>
              </a:rPr>
              <a:t>좀 더 이해하기 위해 </a:t>
            </a:r>
            <a:r>
              <a:rPr lang="en-US" altLang="ko-KR" spc="-100" smtClean="0">
                <a:solidFill>
                  <a:schemeClr val="tx1"/>
                </a:solidFill>
              </a:rPr>
              <a:t>jQuery, </a:t>
            </a:r>
            <a:r>
              <a:rPr lang="ko-KR" altLang="en-US" spc="-100" smtClean="0">
                <a:solidFill>
                  <a:schemeClr val="tx1"/>
                </a:solidFill>
              </a:rPr>
              <a:t>자바빈</a:t>
            </a:r>
            <a:r>
              <a:rPr lang="en-US" altLang="ko-KR" spc="-100" smtClean="0">
                <a:solidFill>
                  <a:schemeClr val="tx1"/>
                </a:solidFill>
              </a:rPr>
              <a:t>, </a:t>
            </a:r>
            <a:r>
              <a:rPr lang="ko-KR" altLang="en-US" spc="-100" smtClean="0">
                <a:solidFill>
                  <a:schemeClr val="tx1"/>
                </a:solidFill>
              </a:rPr>
              <a:t>커넥션 풀</a:t>
            </a:r>
            <a:r>
              <a:rPr lang="en-US" altLang="ko-KR" spc="-100" smtClean="0">
                <a:solidFill>
                  <a:schemeClr val="tx1"/>
                </a:solidFill>
              </a:rPr>
              <a:t>,</a:t>
            </a:r>
            <a:r>
              <a:rPr lang="en-US" altLang="ko-KR" spc="-130" smtClean="0">
                <a:solidFill>
                  <a:schemeClr val="tx1"/>
                </a:solidFill>
              </a:rPr>
              <a:t> </a:t>
            </a:r>
            <a:r>
              <a:rPr lang="ko-KR" altLang="en-US" spc="-130" smtClean="0">
                <a:solidFill>
                  <a:schemeClr val="tx1"/>
                </a:solidFill>
              </a:rPr>
              <a:t>세션을 사용한 게시판 </a:t>
            </a:r>
            <a:r>
              <a:rPr lang="ko-KR" altLang="en-US" spc="-130" smtClean="0">
                <a:solidFill>
                  <a:schemeClr val="tx1"/>
                </a:solidFill>
              </a:rPr>
              <a:t>시스템을 </a:t>
            </a:r>
            <a:r>
              <a:rPr lang="ko-KR" altLang="en-US" spc="-130" smtClean="0">
                <a:solidFill>
                  <a:schemeClr val="tx1"/>
                </a:solidFill>
              </a:rPr>
              <a:t>작성해 본다</a:t>
            </a:r>
            <a:r>
              <a:rPr lang="en-US" altLang="ko-KR" spc="-130" smtClean="0">
                <a:solidFill>
                  <a:schemeClr val="tx1"/>
                </a:solidFill>
              </a:rPr>
              <a:t>.</a:t>
            </a:r>
            <a:endParaRPr lang="ko-KR" altLang="en-US" spc="-130" dirty="0">
              <a:solidFill>
                <a:schemeClr val="tx1"/>
              </a:solidFill>
            </a:endParaRPr>
          </a:p>
        </p:txBody>
      </p:sp>
      <p:pic>
        <p:nvPicPr>
          <p:cNvPr id="17" name="그림 16" descr="도비동그라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48680"/>
            <a:ext cx="1620000" cy="16104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8969" y="753735"/>
            <a:ext cx="1255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smtClean="0">
                <a:solidFill>
                  <a:schemeClr val="bg1"/>
                </a:solidFill>
              </a:rPr>
              <a:t>12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개요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JSP </a:t>
            </a:r>
            <a:r>
              <a:rPr lang="ko-KR" altLang="en-US" sz="3200" smtClean="0">
                <a:solidFill>
                  <a:schemeClr val="tx1"/>
                </a:solidFill>
              </a:rPr>
              <a:t>페이지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자바빈 및 </a:t>
            </a:r>
            <a:r>
              <a:rPr lang="en-US" altLang="ko-KR" sz="3200" smtClean="0">
                <a:solidFill>
                  <a:schemeClr val="tx1"/>
                </a:solidFill>
              </a:rPr>
              <a:t>DB</a:t>
            </a:r>
            <a:r>
              <a:rPr lang="ko-KR" altLang="en-US" sz="3200" smtClean="0">
                <a:solidFill>
                  <a:schemeClr val="tx1"/>
                </a:solidFill>
              </a:rPr>
              <a:t>의 </a:t>
            </a:r>
            <a:r>
              <a:rPr lang="ko-KR" altLang="en-US" sz="3200" smtClean="0">
                <a:solidFill>
                  <a:schemeClr val="tx1"/>
                </a:solidFill>
              </a:rPr>
              <a:t>관계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"/>
            </a:pPr>
            <a:r>
              <a:rPr lang="en-US" altLang="ko-KR" sz="2800" smtClean="0">
                <a:solidFill>
                  <a:schemeClr val="tx1"/>
                </a:solidFill>
              </a:rPr>
              <a:t>JSP </a:t>
            </a:r>
            <a:r>
              <a:rPr lang="ko-KR" altLang="en-US" sz="2800" smtClean="0">
                <a:solidFill>
                  <a:schemeClr val="tx1"/>
                </a:solidFill>
              </a:rPr>
              <a:t>페이지 </a:t>
            </a:r>
            <a:r>
              <a:rPr lang="en-US" altLang="ko-KR" sz="2800" smtClean="0">
                <a:solidFill>
                  <a:schemeClr val="tx1"/>
                </a:solidFill>
              </a:rPr>
              <a:t>- </a:t>
            </a:r>
            <a:r>
              <a:rPr lang="ko-KR" altLang="en-US" sz="2800" smtClean="0">
                <a:solidFill>
                  <a:schemeClr val="tx1"/>
                </a:solidFill>
              </a:rPr>
              <a:t>화면에 </a:t>
            </a:r>
            <a:r>
              <a:rPr lang="ko-KR" altLang="en-US" sz="2800" smtClean="0">
                <a:solidFill>
                  <a:schemeClr val="tx1"/>
                </a:solidFill>
              </a:rPr>
              <a:t>내용 표시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"/>
            </a:pPr>
            <a:r>
              <a:rPr lang="en-US" altLang="ko-KR" sz="2800" smtClean="0">
                <a:solidFill>
                  <a:schemeClr val="tx1"/>
                </a:solidFill>
              </a:rPr>
              <a:t>JS(</a:t>
            </a:r>
            <a:r>
              <a:rPr lang="ko-KR" altLang="en-US" sz="2800" smtClean="0">
                <a:solidFill>
                  <a:schemeClr val="tx1"/>
                </a:solidFill>
              </a:rPr>
              <a:t>자바스크립트</a:t>
            </a:r>
            <a:r>
              <a:rPr lang="en-US" altLang="ko-KR" sz="2800" smtClean="0">
                <a:solidFill>
                  <a:schemeClr val="tx1"/>
                </a:solidFill>
              </a:rPr>
              <a:t>) - </a:t>
            </a:r>
            <a:r>
              <a:rPr lang="ko-KR" altLang="en-US" sz="2800" smtClean="0">
                <a:solidFill>
                  <a:schemeClr val="tx1"/>
                </a:solidFill>
              </a:rPr>
              <a:t>서버에 </a:t>
            </a:r>
            <a:r>
              <a:rPr lang="ko-KR" altLang="en-US" sz="2800" smtClean="0">
                <a:solidFill>
                  <a:schemeClr val="tx1"/>
                </a:solidFill>
              </a:rPr>
              <a:t>요청 작업 처리 </a:t>
            </a:r>
            <a:r>
              <a:rPr lang="ko-KR" altLang="en-US" sz="2800" smtClean="0">
                <a:solidFill>
                  <a:schemeClr val="tx1"/>
                </a:solidFill>
              </a:rPr>
              <a:t>및 응답된 결과 처리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"/>
            </a:pPr>
            <a:r>
              <a:rPr lang="ko-KR" altLang="en-US" sz="2800" smtClean="0">
                <a:solidFill>
                  <a:schemeClr val="tx1"/>
                </a:solidFill>
              </a:rPr>
              <a:t>데이터 저장빈 </a:t>
            </a:r>
            <a:r>
              <a:rPr lang="en-US" altLang="ko-KR" sz="2800" smtClean="0">
                <a:solidFill>
                  <a:schemeClr val="tx1"/>
                </a:solidFill>
              </a:rPr>
              <a:t>- </a:t>
            </a:r>
            <a:r>
              <a:rPr lang="ko-KR" altLang="en-US" sz="2800" smtClean="0">
                <a:solidFill>
                  <a:schemeClr val="tx1"/>
                </a:solidFill>
              </a:rPr>
              <a:t>데이터를 </a:t>
            </a:r>
            <a:r>
              <a:rPr lang="ko-KR" altLang="en-US" sz="2800" smtClean="0">
                <a:solidFill>
                  <a:schemeClr val="tx1"/>
                </a:solidFill>
              </a:rPr>
              <a:t>객체로 </a:t>
            </a:r>
            <a:r>
              <a:rPr lang="ko-KR" altLang="en-US" sz="2800" smtClean="0">
                <a:solidFill>
                  <a:schemeClr val="tx1"/>
                </a:solidFill>
              </a:rPr>
              <a:t>관리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"/>
            </a:pPr>
            <a:r>
              <a:rPr lang="en-US" altLang="ko-KR" sz="2800" smtClean="0">
                <a:solidFill>
                  <a:schemeClr val="tx1"/>
                </a:solidFill>
              </a:rPr>
              <a:t>DB </a:t>
            </a:r>
            <a:r>
              <a:rPr lang="ko-KR" altLang="en-US" sz="2800" smtClean="0">
                <a:solidFill>
                  <a:schemeClr val="tx1"/>
                </a:solidFill>
              </a:rPr>
              <a:t>처리빈 </a:t>
            </a:r>
            <a:r>
              <a:rPr lang="en-US" altLang="ko-KR" sz="2800" smtClean="0">
                <a:solidFill>
                  <a:schemeClr val="tx1"/>
                </a:solidFill>
              </a:rPr>
              <a:t>- DB</a:t>
            </a:r>
            <a:r>
              <a:rPr lang="ko-KR" altLang="en-US" sz="2800" smtClean="0">
                <a:solidFill>
                  <a:schemeClr val="tx1"/>
                </a:solidFill>
              </a:rPr>
              <a:t>와 연동해서 </a:t>
            </a:r>
            <a:r>
              <a:rPr lang="ko-KR" altLang="en-US" sz="2800" smtClean="0">
                <a:solidFill>
                  <a:schemeClr val="tx1"/>
                </a:solidFill>
              </a:rPr>
              <a:t>쿼리문을 </a:t>
            </a:r>
            <a:r>
              <a:rPr lang="ko-KR" altLang="en-US" sz="2800" smtClean="0">
                <a:solidFill>
                  <a:schemeClr val="tx1"/>
                </a:solidFill>
              </a:rPr>
              <a:t>수행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"/>
            </a:pPr>
            <a:r>
              <a:rPr lang="en-US" altLang="ko-KR" sz="2800" smtClean="0">
                <a:solidFill>
                  <a:schemeClr val="tx1"/>
                </a:solidFill>
              </a:rPr>
              <a:t>DB </a:t>
            </a:r>
            <a:r>
              <a:rPr lang="ko-KR" altLang="en-US" sz="2800" smtClean="0">
                <a:solidFill>
                  <a:schemeClr val="tx1"/>
                </a:solidFill>
              </a:rPr>
              <a:t>테이블 </a:t>
            </a:r>
            <a:r>
              <a:rPr lang="en-US" altLang="ko-KR" sz="2800" smtClean="0">
                <a:solidFill>
                  <a:schemeClr val="tx1"/>
                </a:solidFill>
              </a:rPr>
              <a:t>– </a:t>
            </a:r>
            <a:r>
              <a:rPr lang="ko-KR" altLang="en-US" sz="2800" smtClean="0">
                <a:solidFill>
                  <a:schemeClr val="tx1"/>
                </a:solidFill>
              </a:rPr>
              <a:t>데이터 </a:t>
            </a:r>
            <a:r>
              <a:rPr lang="ko-KR" altLang="en-US" sz="2800" smtClean="0">
                <a:solidFill>
                  <a:schemeClr val="tx1"/>
                </a:solidFill>
              </a:rPr>
              <a:t>저장소</a:t>
            </a: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 자바빈 작성</a:t>
            </a:r>
            <a:endParaRPr lang="ko-KR" altLang="en-US" dirty="0" smtClean="0"/>
          </a:p>
        </p:txBody>
      </p:sp>
      <p:grpSp>
        <p:nvGrpSpPr>
          <p:cNvPr id="11" name="그룹 14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12" name="그림 11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게시판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시스템에서 </a:t>
            </a:r>
            <a:r>
              <a:rPr lang="ko-KR" altLang="en-US" sz="3200" smtClean="0">
                <a:solidFill>
                  <a:schemeClr val="tx1"/>
                </a:solidFill>
              </a:rPr>
              <a:t>발생한 데이터를 객체로 </a:t>
            </a:r>
            <a:r>
              <a:rPr lang="ko-KR" altLang="en-US" sz="3200" smtClean="0">
                <a:solidFill>
                  <a:schemeClr val="tx1"/>
                </a:solidFill>
              </a:rPr>
              <a:t>생성해 </a:t>
            </a:r>
            <a:r>
              <a:rPr lang="ko-KR" altLang="en-US" sz="3200" smtClean="0">
                <a:solidFill>
                  <a:schemeClr val="tx1"/>
                </a:solidFill>
              </a:rPr>
              <a:t>관리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게시판 </a:t>
            </a:r>
            <a:r>
              <a:rPr lang="ko-KR" altLang="en-US" sz="3200" smtClean="0">
                <a:solidFill>
                  <a:schemeClr val="tx1"/>
                </a:solidFill>
              </a:rPr>
              <a:t>시스템에 필요한 정보를 저장하는 프로퍼티 및 프로퍼티 값을 저장하고 </a:t>
            </a:r>
            <a:r>
              <a:rPr lang="ko-KR" altLang="en-US" sz="3200" smtClean="0">
                <a:solidFill>
                  <a:schemeClr val="tx1"/>
                </a:solidFill>
              </a:rPr>
              <a:t>얻어내는 </a:t>
            </a:r>
            <a:r>
              <a:rPr lang="en-US" altLang="ko-KR" sz="3200" smtClean="0">
                <a:solidFill>
                  <a:schemeClr val="tx1"/>
                </a:solidFill>
              </a:rPr>
              <a:t>setter/getter </a:t>
            </a:r>
            <a:r>
              <a:rPr lang="ko-KR" altLang="en-US" sz="3200" smtClean="0">
                <a:solidFill>
                  <a:schemeClr val="tx1"/>
                </a:solidFill>
              </a:rPr>
              <a:t>메소드로 이루어짐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8300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데이터 저장빈</a:t>
            </a:r>
            <a:r>
              <a:rPr lang="en-US" altLang="ko-KR" sz="3600" b="1" smtClean="0">
                <a:solidFill>
                  <a:srgbClr val="C00000"/>
                </a:solidFill>
              </a:rPr>
              <a:t>(BoardDataBean.java)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 자바빈 작성</a:t>
            </a:r>
            <a:endParaRPr lang="ko-KR" altLang="en-US" dirty="0" smtClean="0"/>
          </a:p>
        </p:txBody>
      </p:sp>
      <p:grpSp>
        <p:nvGrpSpPr>
          <p:cNvPr id="13" name="그룹 14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15" name="그림 14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8300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데이터 저장빈</a:t>
            </a:r>
            <a:r>
              <a:rPr lang="en-US" altLang="ko-KR" sz="3600" b="1" smtClean="0">
                <a:solidFill>
                  <a:srgbClr val="C00000"/>
                </a:solidFill>
              </a:rPr>
              <a:t>(BoardDataBean.java)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01452" y="2174528"/>
          <a:ext cx="8136903" cy="4134792"/>
        </p:xfrm>
        <a:graphic>
          <a:graphicData uri="http://schemas.openxmlformats.org/drawingml/2006/table">
            <a:tbl>
              <a:tblPr/>
              <a:tblGrid>
                <a:gridCol w="1152128"/>
                <a:gridCol w="1152128"/>
                <a:gridCol w="5832647"/>
              </a:tblGrid>
              <a:tr h="58367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프로퍼티 명</a:t>
                      </a:r>
                    </a:p>
                  </a:txBody>
                  <a:tcPr marL="14400" marR="14400" marT="14400" marB="1440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해당 메소드</a:t>
                      </a:r>
                    </a:p>
                  </a:txBody>
                  <a:tcPr marL="14400" marR="14400" marT="14400" marB="14400" anchor="ctr" anchorCtr="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586796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num</a:t>
                      </a:r>
                    </a:p>
                  </a:txBody>
                  <a:tcPr marL="9260" marR="9260" marT="9260" marB="92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글번호</a:t>
                      </a:r>
                    </a:p>
                  </a:txBody>
                  <a:tcPr marL="9260" marR="9260" marT="9260" marB="92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setNum(int num) : num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저장</a:t>
                      </a:r>
                    </a:p>
                  </a:txBody>
                  <a:tcPr marL="9260" marR="9260" marT="9260" marB="92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getNum() :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저장된 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num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가져옴</a:t>
                      </a:r>
                    </a:p>
                  </a:txBody>
                  <a:tcPr marL="9260" marR="9260" marT="9260" marB="92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796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writer</a:t>
                      </a:r>
                    </a:p>
                  </a:txBody>
                  <a:tcPr marL="9260" marR="9260" marT="9260" marB="92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9260" marR="9260" marT="9260" marB="92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setWriter(String writer) : writer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저장</a:t>
                      </a:r>
                    </a:p>
                  </a:txBody>
                  <a:tcPr marL="9260" marR="9260" marT="9260" marB="92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getWriter(String writer) :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저장된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저장</a:t>
                      </a:r>
                    </a:p>
                  </a:txBody>
                  <a:tcPr marL="9260" marR="9260" marT="9260" marB="92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796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subject</a:t>
                      </a:r>
                    </a:p>
                  </a:txBody>
                  <a:tcPr marL="9260" marR="9260" marT="9260" marB="92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글제목</a:t>
                      </a:r>
                    </a:p>
                  </a:txBody>
                  <a:tcPr marL="9260" marR="9260" marT="9260" marB="92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setSubject(String subject) : subject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저장</a:t>
                      </a:r>
                    </a:p>
                  </a:txBody>
                  <a:tcPr marL="9260" marR="9260" marT="9260" marB="92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getSubject(String subject) :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저장된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subject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저장</a:t>
                      </a:r>
                    </a:p>
                  </a:txBody>
                  <a:tcPr marL="9260" marR="9260" marT="9260" marB="92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 자바빈 작성</a:t>
            </a:r>
            <a:endParaRPr lang="ko-KR" altLang="en-US" dirty="0" smtClean="0"/>
          </a:p>
        </p:txBody>
      </p:sp>
      <p:grpSp>
        <p:nvGrpSpPr>
          <p:cNvPr id="15" name="그룹 14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18" name="그림 17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8300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데이터 저장빈</a:t>
            </a:r>
            <a:r>
              <a:rPr lang="en-US" altLang="ko-KR" sz="3600" b="1" smtClean="0">
                <a:solidFill>
                  <a:srgbClr val="C00000"/>
                </a:solidFill>
              </a:rPr>
              <a:t>(BoardDataBean.java)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491927" y="2185228"/>
          <a:ext cx="8136903" cy="4134792"/>
        </p:xfrm>
        <a:graphic>
          <a:graphicData uri="http://schemas.openxmlformats.org/drawingml/2006/table">
            <a:tbl>
              <a:tblPr/>
              <a:tblGrid>
                <a:gridCol w="1060648"/>
                <a:gridCol w="1114425"/>
                <a:gridCol w="5961830"/>
              </a:tblGrid>
              <a:tr h="58367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프로퍼티 명</a:t>
                      </a:r>
                    </a:p>
                  </a:txBody>
                  <a:tcPr marL="14400" marR="14400" marT="14400" marB="1440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해당 메소드</a:t>
                      </a:r>
                    </a:p>
                  </a:txBody>
                  <a:tcPr marL="14400" marR="14400" marT="14400" marB="14400" anchor="ctr" anchorCtr="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586796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content</a:t>
                      </a:r>
                    </a:p>
                  </a:txBody>
                  <a:tcPr marL="9260" marR="9260" marT="9260" marB="92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글내용</a:t>
                      </a:r>
                    </a:p>
                  </a:txBody>
                  <a:tcPr marL="9260" marR="9260" marT="9260" marB="92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setContent(String content) : content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저장</a:t>
                      </a:r>
                    </a:p>
                  </a:txBody>
                  <a:tcPr marL="9260" marR="9260" marT="9260" marB="92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getCentent(String content) :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저장된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content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저장</a:t>
                      </a:r>
                    </a:p>
                  </a:txBody>
                  <a:tcPr marL="9260" marR="9260" marT="9260" marB="92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796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passwd</a:t>
                      </a:r>
                    </a:p>
                  </a:txBody>
                  <a:tcPr marL="9260" marR="9260" marT="9260" marB="92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비밀번호</a:t>
                      </a:r>
                    </a:p>
                  </a:txBody>
                  <a:tcPr marL="9260" marR="9260" marT="9260" marB="92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setPasswd(String passwd): passwd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저장</a:t>
                      </a:r>
                    </a:p>
                  </a:txBody>
                  <a:tcPr marL="9260" marR="9260" marT="9260" marB="92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getPasswd() :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저장된 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passwd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가져옴</a:t>
                      </a:r>
                    </a:p>
                  </a:txBody>
                  <a:tcPr marL="9260" marR="9260" marT="9260" marB="92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796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reg_date</a:t>
                      </a:r>
                    </a:p>
                  </a:txBody>
                  <a:tcPr marL="9260" marR="9260" marT="9260" marB="92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글쓴날짜</a:t>
                      </a:r>
                    </a:p>
                  </a:txBody>
                  <a:tcPr marL="9260" marR="9260" marT="9260" marB="92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setReg_date(Timestamp reg_date): reg_date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저장</a:t>
                      </a:r>
                    </a:p>
                  </a:txBody>
                  <a:tcPr marL="9260" marR="9260" marT="9260" marB="92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getReg_date() :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저장된 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reg_date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가져옴</a:t>
                      </a:r>
                    </a:p>
                  </a:txBody>
                  <a:tcPr marL="9260" marR="9260" marT="9260" marB="92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 자바빈 작성</a:t>
            </a:r>
            <a:endParaRPr lang="ko-KR" altLang="en-US" dirty="0" smtClean="0"/>
          </a:p>
        </p:txBody>
      </p:sp>
      <p:grpSp>
        <p:nvGrpSpPr>
          <p:cNvPr id="15" name="그룹 14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18" name="그림 17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8300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데이터 저장빈</a:t>
            </a:r>
            <a:r>
              <a:rPr lang="en-US" altLang="ko-KR" sz="3600" b="1" smtClean="0">
                <a:solidFill>
                  <a:srgbClr val="C00000"/>
                </a:solidFill>
              </a:rPr>
              <a:t>(BoardDataBean.java)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01452" y="2174528"/>
          <a:ext cx="8136903" cy="4134792"/>
        </p:xfrm>
        <a:graphic>
          <a:graphicData uri="http://schemas.openxmlformats.org/drawingml/2006/table">
            <a:tbl>
              <a:tblPr/>
              <a:tblGrid>
                <a:gridCol w="1152128"/>
                <a:gridCol w="1550268"/>
                <a:gridCol w="5434507"/>
              </a:tblGrid>
              <a:tr h="58367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프로퍼티 명</a:t>
                      </a:r>
                    </a:p>
                  </a:txBody>
                  <a:tcPr marL="14400" marR="14400" marT="14400" marB="1440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해당 메소드</a:t>
                      </a:r>
                    </a:p>
                  </a:txBody>
                  <a:tcPr marL="14400" marR="14400" marT="14400" marB="14400" anchor="ctr" anchorCtr="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586796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readcount</a:t>
                      </a:r>
                    </a:p>
                  </a:txBody>
                  <a:tcPr marL="10800" marR="10800" marT="10800" marB="10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조회수</a:t>
                      </a:r>
                    </a:p>
                  </a:txBody>
                  <a:tcPr marL="10800" marR="10800" marT="10800" marB="108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setReadcount(int readcount): readcount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저장</a:t>
                      </a:r>
                    </a:p>
                  </a:txBody>
                  <a:tcPr marL="10800" marR="10800" marT="10800" marB="108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getReadcount() :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저장된 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readcount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가져옴</a:t>
                      </a:r>
                    </a:p>
                  </a:txBody>
                  <a:tcPr marL="10800" marR="10800" marT="10800" marB="108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796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ip</a:t>
                      </a:r>
                    </a:p>
                  </a:txBody>
                  <a:tcPr marL="10800" marR="10800" marT="10800" marB="10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-150" baseline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글 작성자의 </a:t>
                      </a:r>
                      <a:r>
                        <a:rPr lang="en-US" sz="2000" kern="0" spc="-150" baseline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IP</a:t>
                      </a:r>
                    </a:p>
                  </a:txBody>
                  <a:tcPr marL="10800" marR="10800" marT="10800" marB="108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setIp(String ip</a:t>
                      </a:r>
                      <a:r>
                        <a:rPr lang="en-US" sz="2000" kern="0" spc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: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ip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저장</a:t>
                      </a:r>
                    </a:p>
                  </a:txBody>
                  <a:tcPr marL="10800" marR="10800" marT="10800" marB="108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getIp() :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저장된 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ip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가져옴</a:t>
                      </a:r>
                    </a:p>
                  </a:txBody>
                  <a:tcPr marL="10800" marR="10800" marT="10800" marB="108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796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ref</a:t>
                      </a:r>
                    </a:p>
                  </a:txBody>
                  <a:tcPr marL="10800" marR="10800" marT="10800" marB="10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-100" baseline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글의 그룹번호</a:t>
                      </a:r>
                    </a:p>
                  </a:txBody>
                  <a:tcPr marL="10800" marR="10800" marT="10800" marB="108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setRef(String ref</a:t>
                      </a:r>
                      <a:r>
                        <a:rPr lang="en-US" sz="2000" kern="0" spc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: 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ref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저장</a:t>
                      </a:r>
                    </a:p>
                  </a:txBody>
                  <a:tcPr marL="10800" marR="10800" marT="10800" marB="108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getRef() :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저장된 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ref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가져옴</a:t>
                      </a:r>
                    </a:p>
                  </a:txBody>
                  <a:tcPr marL="10800" marR="10800" marT="10800" marB="108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 자바빈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18" name="그림 17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8300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데이터 저장빈</a:t>
            </a:r>
            <a:r>
              <a:rPr lang="en-US" altLang="ko-KR" sz="3600" b="1" smtClean="0">
                <a:solidFill>
                  <a:srgbClr val="C00000"/>
                </a:solidFill>
              </a:rPr>
              <a:t>(BoardDataBean.java)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01452" y="2174528"/>
          <a:ext cx="8136903" cy="4243525"/>
        </p:xfrm>
        <a:graphic>
          <a:graphicData uri="http://schemas.openxmlformats.org/drawingml/2006/table">
            <a:tbl>
              <a:tblPr/>
              <a:tblGrid>
                <a:gridCol w="974204"/>
                <a:gridCol w="2867744"/>
                <a:gridCol w="4294955"/>
              </a:tblGrid>
              <a:tr h="44720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프로퍼티 명</a:t>
                      </a:r>
                    </a:p>
                  </a:txBody>
                  <a:tcPr marL="14400" marR="14400" marT="14400" marB="1440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해당 메소드</a:t>
                      </a:r>
                    </a:p>
                  </a:txBody>
                  <a:tcPr marL="14400" marR="14400" marT="14400" marB="14400" anchor="ctr" anchorCtr="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723874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re_step</a:t>
                      </a:r>
                    </a:p>
                  </a:txBody>
                  <a:tcPr marL="9260" marR="9260" marT="9260" marB="92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제목글과 답변글의 순서</a:t>
                      </a:r>
                    </a:p>
                  </a:txBody>
                  <a:tcPr marL="9260" marR="9260" marT="9260" marB="92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setRe_step(String re_step</a:t>
                      </a:r>
                      <a:r>
                        <a:rPr lang="en-US" sz="2000" kern="0" spc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: 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re_step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저장</a:t>
                      </a:r>
                    </a:p>
                  </a:txBody>
                  <a:tcPr marL="9260" marR="9260" marT="9260" marB="92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getRe_step() :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저장된 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re_step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가져옴</a:t>
                      </a:r>
                    </a:p>
                  </a:txBody>
                  <a:tcPr marL="9260" marR="9260" marT="9260" marB="92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3874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re_level</a:t>
                      </a:r>
                    </a:p>
                  </a:txBody>
                  <a:tcPr marL="9260" marR="9260" marT="9260" marB="92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글 제목의 </a:t>
                      </a:r>
                      <a:r>
                        <a:rPr lang="ko-KR" altLang="en-US" sz="2000" kern="0" spc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들여쓰기</a:t>
                      </a:r>
                      <a:r>
                        <a:rPr lang="en-US" altLang="ko-KR" sz="2000" kern="0" spc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-&gt;</a:t>
                      </a:r>
                      <a:r>
                        <a:rPr lang="ko-KR" altLang="en-US" sz="2000" kern="0" spc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제목글은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들여쓰기가 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이고 댓글은 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이다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댓글의 댓글은 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와 같이 단계에 따라 들여쓰기 값이 커짐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260" marR="9260" marT="9260" marB="92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setRe_level(String re_level</a:t>
                      </a:r>
                      <a:r>
                        <a:rPr lang="en-US" sz="2000" kern="0" spc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: 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re_level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저장</a:t>
                      </a:r>
                    </a:p>
                  </a:txBody>
                  <a:tcPr marL="9260" marR="9260" marT="9260" marB="92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getRe_level</a:t>
                      </a:r>
                      <a:r>
                        <a:rPr lang="en-US" sz="20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() :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저장된 </a:t>
                      </a:r>
                      <a:r>
                        <a:rPr lang="en-US" sz="2000" kern="0" spc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re_level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가져옴</a:t>
                      </a:r>
                    </a:p>
                  </a:txBody>
                  <a:tcPr marL="9260" marR="9260" marT="9260" marB="92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 자바빈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18" name="그림 17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게시판 시스템에서 </a:t>
            </a:r>
            <a:r>
              <a:rPr lang="en-US" altLang="ko-KR" sz="3200" smtClean="0">
                <a:solidFill>
                  <a:schemeClr val="tx1"/>
                </a:solidFill>
              </a:rPr>
              <a:t>DB</a:t>
            </a:r>
            <a:r>
              <a:rPr lang="ko-KR" altLang="en-US" sz="3200" smtClean="0">
                <a:solidFill>
                  <a:schemeClr val="tx1"/>
                </a:solidFill>
              </a:rPr>
              <a:t>와 연동해서 </a:t>
            </a:r>
            <a:r>
              <a:rPr lang="ko-KR" altLang="en-US" sz="3200" smtClean="0">
                <a:solidFill>
                  <a:schemeClr val="tx1"/>
                </a:solidFill>
              </a:rPr>
              <a:t>쿼리문 </a:t>
            </a:r>
            <a:r>
              <a:rPr lang="ko-KR" altLang="en-US" sz="3200" smtClean="0">
                <a:solidFill>
                  <a:schemeClr val="tx1"/>
                </a:solidFill>
              </a:rPr>
              <a:t>수행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커넥션 풀로부터 커넥션 객체를 가져오는 메소드 </a:t>
            </a:r>
            <a:r>
              <a:rPr lang="ko-KR" altLang="en-US" sz="3200" smtClean="0">
                <a:solidFill>
                  <a:schemeClr val="tx1"/>
                </a:solidFill>
              </a:rPr>
              <a:t>및 </a:t>
            </a:r>
            <a:r>
              <a:rPr lang="en-US" altLang="ko-KR" sz="3200" smtClean="0">
                <a:solidFill>
                  <a:schemeClr val="tx1"/>
                </a:solidFill>
              </a:rPr>
              <a:t>JSP </a:t>
            </a:r>
            <a:r>
              <a:rPr lang="ko-KR" altLang="en-US" sz="3200" smtClean="0">
                <a:solidFill>
                  <a:schemeClr val="tx1"/>
                </a:solidFill>
              </a:rPr>
              <a:t>페이지에서 </a:t>
            </a:r>
            <a:r>
              <a:rPr lang="ko-KR" altLang="en-US" sz="3200" smtClean="0">
                <a:solidFill>
                  <a:schemeClr val="tx1"/>
                </a:solidFill>
              </a:rPr>
              <a:t>발생한 데이터를 </a:t>
            </a:r>
            <a:r>
              <a:rPr lang="ko-KR" altLang="en-US" sz="3200" smtClean="0">
                <a:solidFill>
                  <a:schemeClr val="tx1"/>
                </a:solidFill>
              </a:rPr>
              <a:t>저장하거나 </a:t>
            </a:r>
            <a:r>
              <a:rPr lang="en-US" altLang="ko-KR" sz="3200" smtClean="0">
                <a:solidFill>
                  <a:schemeClr val="tx1"/>
                </a:solidFill>
              </a:rPr>
              <a:t>DB </a:t>
            </a:r>
            <a:r>
              <a:rPr lang="ko-KR" altLang="en-US" sz="3200" smtClean="0">
                <a:solidFill>
                  <a:schemeClr val="tx1"/>
                </a:solidFill>
              </a:rPr>
              <a:t>테이블의 </a:t>
            </a:r>
            <a:r>
              <a:rPr lang="ko-KR" altLang="en-US" sz="3200" smtClean="0">
                <a:solidFill>
                  <a:schemeClr val="tx1"/>
                </a:solidFill>
              </a:rPr>
              <a:t>레코드를 얻어내는 등의 쿼리를 수행하는 </a:t>
            </a:r>
            <a:r>
              <a:rPr lang="ko-KR" altLang="en-US" sz="3200" smtClean="0">
                <a:solidFill>
                  <a:schemeClr val="tx1"/>
                </a:solidFill>
              </a:rPr>
              <a:t>메소드들로 </a:t>
            </a:r>
            <a:r>
              <a:rPr lang="ko-KR" altLang="en-US" sz="3200" smtClean="0">
                <a:solidFill>
                  <a:schemeClr val="tx1"/>
                </a:solidFill>
              </a:rPr>
              <a:t>이루어짐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67015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DB</a:t>
            </a:r>
            <a:r>
              <a:rPr lang="ko-KR" altLang="en-US" sz="3600" b="1" smtClean="0">
                <a:solidFill>
                  <a:srgbClr val="C00000"/>
                </a:solidFill>
              </a:rPr>
              <a:t> 처리빈</a:t>
            </a:r>
            <a:r>
              <a:rPr lang="en-US" altLang="ko-KR" sz="3600" b="1" smtClean="0">
                <a:solidFill>
                  <a:srgbClr val="C00000"/>
                </a:solidFill>
              </a:rPr>
              <a:t>(BoardDBBean.java)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 자바빈 작성</a:t>
            </a:r>
            <a:endParaRPr lang="ko-KR" altLang="en-US" dirty="0" smtClean="0"/>
          </a:p>
        </p:txBody>
      </p:sp>
      <p:grpSp>
        <p:nvGrpSpPr>
          <p:cNvPr id="20" name="그룹 14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21" name="그림 20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getInstance()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전역 </a:t>
            </a:r>
            <a:r>
              <a:rPr lang="en-US" altLang="ko-KR" sz="2400" smtClean="0">
                <a:solidFill>
                  <a:schemeClr val="tx1"/>
                </a:solidFill>
              </a:rPr>
              <a:t>BoardDBBean </a:t>
            </a:r>
            <a:r>
              <a:rPr lang="ko-KR" altLang="en-US" sz="2400" smtClean="0">
                <a:solidFill>
                  <a:schemeClr val="tx1"/>
                </a:solidFill>
              </a:rPr>
              <a:t>객체의 </a:t>
            </a:r>
            <a:r>
              <a:rPr lang="ko-KR" altLang="en-US" sz="2400" smtClean="0">
                <a:solidFill>
                  <a:schemeClr val="tx1"/>
                </a:solidFill>
              </a:rPr>
              <a:t>레퍼런스를 </a:t>
            </a:r>
            <a:r>
              <a:rPr lang="ko-KR" altLang="en-US" sz="2400" smtClean="0">
                <a:solidFill>
                  <a:schemeClr val="tx1"/>
                </a:solidFill>
              </a:rPr>
              <a:t>리턴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getConnection()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쿼리 작업에 </a:t>
            </a:r>
            <a:r>
              <a:rPr lang="ko-KR" altLang="en-US" sz="2400" smtClean="0">
                <a:solidFill>
                  <a:schemeClr val="tx1"/>
                </a:solidFill>
              </a:rPr>
              <a:t>사용할 </a:t>
            </a:r>
            <a:r>
              <a:rPr lang="en-US" altLang="ko-KR" sz="2400" smtClean="0">
                <a:solidFill>
                  <a:schemeClr val="tx1"/>
                </a:solidFill>
              </a:rPr>
              <a:t>Connection </a:t>
            </a:r>
            <a:r>
              <a:rPr lang="ko-KR" altLang="en-US" sz="2400" smtClean="0">
                <a:solidFill>
                  <a:schemeClr val="tx1"/>
                </a:solidFill>
              </a:rPr>
              <a:t>객체를 </a:t>
            </a:r>
            <a:r>
              <a:rPr lang="ko-KR" altLang="en-US" sz="2400" smtClean="0">
                <a:solidFill>
                  <a:schemeClr val="tx1"/>
                </a:solidFill>
              </a:rPr>
              <a:t>커넥션 풀로부터 </a:t>
            </a:r>
            <a:r>
              <a:rPr lang="ko-KR" altLang="en-US" sz="2400" smtClean="0">
                <a:solidFill>
                  <a:schemeClr val="tx1"/>
                </a:solidFill>
              </a:rPr>
              <a:t>얻어내서 </a:t>
            </a:r>
            <a:r>
              <a:rPr lang="ko-KR" altLang="en-US" sz="2400" smtClean="0">
                <a:solidFill>
                  <a:schemeClr val="tx1"/>
                </a:solidFill>
              </a:rPr>
              <a:t>리턴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insertArticle(BoardDataBean article)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새로운 </a:t>
            </a:r>
            <a:r>
              <a:rPr lang="ko-KR" altLang="en-US" sz="2400" smtClean="0">
                <a:solidFill>
                  <a:schemeClr val="tx1"/>
                </a:solidFill>
              </a:rPr>
              <a:t>글을 </a:t>
            </a:r>
            <a:r>
              <a:rPr lang="en-US" altLang="ko-KR" sz="2400" smtClean="0">
                <a:solidFill>
                  <a:schemeClr val="tx1"/>
                </a:solidFill>
              </a:rPr>
              <a:t>board </a:t>
            </a:r>
            <a:r>
              <a:rPr lang="ko-KR" altLang="en-US" sz="2400" smtClean="0">
                <a:solidFill>
                  <a:schemeClr val="tx1"/>
                </a:solidFill>
              </a:rPr>
              <a:t>테이블에 </a:t>
            </a:r>
            <a:r>
              <a:rPr lang="ko-KR" altLang="en-US" sz="2400" smtClean="0">
                <a:solidFill>
                  <a:schemeClr val="tx1"/>
                </a:solidFill>
              </a:rPr>
              <a:t>추가한다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글입력 처리에 사용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67015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DB</a:t>
            </a:r>
            <a:r>
              <a:rPr lang="ko-KR" altLang="en-US" sz="3600" b="1" smtClean="0">
                <a:solidFill>
                  <a:srgbClr val="C00000"/>
                </a:solidFill>
              </a:rPr>
              <a:t> 처리빈</a:t>
            </a:r>
            <a:r>
              <a:rPr lang="en-US" altLang="ko-KR" sz="3600" b="1" smtClean="0">
                <a:solidFill>
                  <a:srgbClr val="C00000"/>
                </a:solidFill>
              </a:rPr>
              <a:t>(BoardDBBean.java)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 자바빈 작성</a:t>
            </a:r>
            <a:endParaRPr lang="ko-KR" altLang="en-US" dirty="0" smtClean="0"/>
          </a:p>
        </p:txBody>
      </p:sp>
      <p:grpSp>
        <p:nvGrpSpPr>
          <p:cNvPr id="13" name="그룹 14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15" name="그림 14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getArticleCount()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board </a:t>
            </a:r>
            <a:r>
              <a:rPr lang="ko-KR" altLang="en-US" sz="2400" smtClean="0">
                <a:solidFill>
                  <a:schemeClr val="tx1"/>
                </a:solidFill>
              </a:rPr>
              <a:t>테이블의 전체 레코드의 수를 받아옴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글 목록에서 글번호 및 전체 레코드수를 표시할 때 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getArticles(int </a:t>
            </a:r>
            <a:r>
              <a:rPr lang="en-US" altLang="ko-KR" sz="2800" smtClean="0">
                <a:solidFill>
                  <a:schemeClr val="tx1"/>
                </a:solidFill>
              </a:rPr>
              <a:t>start, int end)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start</a:t>
            </a:r>
            <a:r>
              <a:rPr lang="ko-KR" altLang="en-US" sz="2400" smtClean="0">
                <a:solidFill>
                  <a:schemeClr val="tx1"/>
                </a:solidFill>
              </a:rPr>
              <a:t>부터 </a:t>
            </a:r>
            <a:r>
              <a:rPr lang="en-US" altLang="ko-KR" sz="2400" smtClean="0">
                <a:solidFill>
                  <a:schemeClr val="tx1"/>
                </a:solidFill>
              </a:rPr>
              <a:t>end </a:t>
            </a:r>
            <a:r>
              <a:rPr lang="ko-KR" altLang="en-US" sz="2400" smtClean="0">
                <a:solidFill>
                  <a:schemeClr val="tx1"/>
                </a:solidFill>
              </a:rPr>
              <a:t>개수만큼의 </a:t>
            </a:r>
            <a:r>
              <a:rPr lang="ko-KR" altLang="en-US" sz="2400" smtClean="0">
                <a:solidFill>
                  <a:schemeClr val="tx1"/>
                </a:solidFill>
              </a:rPr>
              <a:t>레코드를 </a:t>
            </a:r>
            <a:r>
              <a:rPr lang="en-US" altLang="ko-KR" sz="2400" smtClean="0">
                <a:solidFill>
                  <a:schemeClr val="tx1"/>
                </a:solidFill>
              </a:rPr>
              <a:t>board </a:t>
            </a:r>
            <a:r>
              <a:rPr lang="ko-KR" altLang="en-US" sz="2400" smtClean="0">
                <a:solidFill>
                  <a:schemeClr val="tx1"/>
                </a:solidFill>
              </a:rPr>
              <a:t>테이블에서 </a:t>
            </a:r>
            <a:r>
              <a:rPr lang="ko-KR" altLang="en-US" sz="2400" smtClean="0">
                <a:solidFill>
                  <a:schemeClr val="tx1"/>
                </a:solidFill>
              </a:rPr>
              <a:t>검색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글목록 </a:t>
            </a:r>
            <a:r>
              <a:rPr lang="ko-KR" altLang="en-US" sz="2400" smtClean="0">
                <a:solidFill>
                  <a:schemeClr val="tx1"/>
                </a:solidFill>
              </a:rPr>
              <a:t>보기에서 </a:t>
            </a:r>
            <a:r>
              <a:rPr lang="ko-KR" altLang="en-US" sz="2400" smtClean="0">
                <a:solidFill>
                  <a:schemeClr val="tx1"/>
                </a:solidFill>
              </a:rPr>
              <a:t>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updateGetArticle(int num)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id</a:t>
            </a:r>
            <a:r>
              <a:rPr lang="ko-KR" altLang="en-US" sz="2400" smtClean="0">
                <a:solidFill>
                  <a:schemeClr val="tx1"/>
                </a:solidFill>
              </a:rPr>
              <a:t>에 해당하는 </a:t>
            </a:r>
            <a:r>
              <a:rPr lang="ko-KR" altLang="en-US" sz="2400" smtClean="0">
                <a:solidFill>
                  <a:schemeClr val="tx1"/>
                </a:solidFill>
              </a:rPr>
              <a:t>레코드를 </a:t>
            </a:r>
            <a:r>
              <a:rPr lang="en-US" altLang="ko-KR" sz="2400" smtClean="0">
                <a:solidFill>
                  <a:schemeClr val="tx1"/>
                </a:solidFill>
              </a:rPr>
              <a:t>board </a:t>
            </a:r>
            <a:r>
              <a:rPr lang="ko-KR" altLang="en-US" sz="2400" smtClean="0">
                <a:solidFill>
                  <a:schemeClr val="tx1"/>
                </a:solidFill>
              </a:rPr>
              <a:t>테이블에서 </a:t>
            </a:r>
            <a:r>
              <a:rPr lang="ko-KR" altLang="en-US" sz="2400" smtClean="0">
                <a:solidFill>
                  <a:schemeClr val="tx1"/>
                </a:solidFill>
              </a:rPr>
              <a:t>검색한다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글 수정 폼에서 사용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3115" y="1268760"/>
            <a:ext cx="67015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DB</a:t>
            </a:r>
            <a:r>
              <a:rPr lang="ko-KR" altLang="en-US" sz="3600" b="1" smtClean="0">
                <a:solidFill>
                  <a:srgbClr val="C00000"/>
                </a:solidFill>
              </a:rPr>
              <a:t> 처리빈</a:t>
            </a:r>
            <a:r>
              <a:rPr lang="en-US" altLang="ko-KR" sz="3600" b="1" smtClean="0">
                <a:solidFill>
                  <a:srgbClr val="C00000"/>
                </a:solidFill>
              </a:rPr>
              <a:t>(BoardDBBean.java)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 자바빈 작성</a:t>
            </a:r>
            <a:endParaRPr lang="ko-KR" altLang="en-US" dirty="0" smtClean="0"/>
          </a:p>
        </p:txBody>
      </p:sp>
      <p:grpSp>
        <p:nvGrpSpPr>
          <p:cNvPr id="15" name="그룹 14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18" name="그림 17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updateArticle(BoardDataBean article)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수정된 글의 내용을 갱신할 때 사용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글 수정 </a:t>
            </a:r>
            <a:r>
              <a:rPr lang="ko-KR" altLang="en-US" sz="2400" smtClean="0">
                <a:solidFill>
                  <a:schemeClr val="tx1"/>
                </a:solidFill>
              </a:rPr>
              <a:t>처리에서 </a:t>
            </a:r>
            <a:r>
              <a:rPr lang="ko-KR" altLang="en-US" sz="2400" smtClean="0">
                <a:solidFill>
                  <a:schemeClr val="tx1"/>
                </a:solidFill>
              </a:rPr>
              <a:t>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deleteArticle(int num, String passwd)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 id</a:t>
            </a:r>
            <a:r>
              <a:rPr lang="ko-KR" altLang="en-US" sz="2400" smtClean="0">
                <a:solidFill>
                  <a:schemeClr val="tx1"/>
                </a:solidFill>
              </a:rPr>
              <a:t>에 해당하는 </a:t>
            </a:r>
            <a:r>
              <a:rPr lang="ko-KR" altLang="en-US" sz="2400" smtClean="0">
                <a:solidFill>
                  <a:schemeClr val="tx1"/>
                </a:solidFill>
              </a:rPr>
              <a:t>레코드를 </a:t>
            </a:r>
            <a:r>
              <a:rPr lang="en-US" altLang="ko-KR" sz="2400" smtClean="0">
                <a:solidFill>
                  <a:schemeClr val="tx1"/>
                </a:solidFill>
              </a:rPr>
              <a:t>board </a:t>
            </a:r>
            <a:r>
              <a:rPr lang="ko-KR" altLang="en-US" sz="2400" smtClean="0">
                <a:solidFill>
                  <a:schemeClr val="tx1"/>
                </a:solidFill>
              </a:rPr>
              <a:t>테이블에서 </a:t>
            </a:r>
            <a:r>
              <a:rPr lang="ko-KR" altLang="en-US" sz="2400" smtClean="0">
                <a:solidFill>
                  <a:schemeClr val="tx1"/>
                </a:solidFill>
              </a:rPr>
              <a:t>삭제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글 삭제 처리에서 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3115" y="1268760"/>
            <a:ext cx="67015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DB</a:t>
            </a:r>
            <a:r>
              <a:rPr lang="ko-KR" altLang="en-US" sz="3600" b="1" smtClean="0">
                <a:solidFill>
                  <a:srgbClr val="C00000"/>
                </a:solidFill>
              </a:rPr>
              <a:t> 처리빈</a:t>
            </a:r>
            <a:r>
              <a:rPr lang="en-US" altLang="ko-KR" sz="3600" b="1" smtClean="0">
                <a:solidFill>
                  <a:srgbClr val="C00000"/>
                </a:solidFill>
              </a:rPr>
              <a:t>(BoardDBBean.java)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 자바빈 작성</a:t>
            </a:r>
            <a:endParaRPr lang="ko-KR" altLang="en-US" dirty="0" smtClean="0"/>
          </a:p>
        </p:txBody>
      </p:sp>
      <p:grpSp>
        <p:nvGrpSpPr>
          <p:cNvPr id="15" name="그룹 14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18" name="그림 17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</a:t>
            </a:r>
            <a:r>
              <a:rPr lang="en-US" altLang="ko-KR" smtClean="0"/>
              <a:t>1/2)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5344733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게시판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시스템의 개요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1520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1115616" y="2924944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board </a:t>
            </a: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테이블의 구조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1520" y="2132856"/>
            <a:ext cx="6038833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게시판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필요 테이블 작성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51520" y="2136600"/>
            <a:ext cx="720000" cy="847710"/>
            <a:chOff x="2843888" y="205026"/>
            <a:chExt cx="720000" cy="847710"/>
          </a:xfrm>
        </p:grpSpPr>
        <p:pic>
          <p:nvPicPr>
            <p:cNvPr id="22" name="그림 21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71520" y="4004112"/>
            <a:ext cx="4831772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게시판 자바빈 작성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0" name="그룹 8"/>
          <p:cNvGrpSpPr/>
          <p:nvPr/>
        </p:nvGrpSpPr>
        <p:grpSpPr>
          <a:xfrm>
            <a:off x="251520" y="4007856"/>
            <a:ext cx="720000" cy="847710"/>
            <a:chOff x="2843888" y="205026"/>
            <a:chExt cx="720000" cy="847710"/>
          </a:xfrm>
        </p:grpSpPr>
        <p:pic>
          <p:nvPicPr>
            <p:cNvPr id="24" name="그림 2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1115616" y="576936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DB </a:t>
            </a: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처리빈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(BoardDBBean.java</a:t>
            </a: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15616" y="479620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데이터 저장빈</a:t>
            </a: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(BoardDataBean.java</a:t>
            </a: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구조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회원 </a:t>
            </a:r>
            <a:r>
              <a:rPr lang="ko-KR" altLang="en-US" sz="3200" smtClean="0">
                <a:solidFill>
                  <a:schemeClr val="tx1"/>
                </a:solidFill>
              </a:rPr>
              <a:t>게시판에 글을 입력해서 글 목록 및 글의 내용을 </a:t>
            </a:r>
            <a:r>
              <a:rPr lang="ko-KR" altLang="en-US" sz="3200" smtClean="0">
                <a:solidFill>
                  <a:schemeClr val="tx1"/>
                </a:solidFill>
              </a:rPr>
              <a:t>보는 </a:t>
            </a:r>
            <a:r>
              <a:rPr lang="ko-KR" altLang="en-US" sz="3200" smtClean="0">
                <a:solidFill>
                  <a:schemeClr val="tx1"/>
                </a:solidFill>
              </a:rPr>
              <a:t>것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글 목록 또는 글의 내용보기에서부터 댓글쓰기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글 수정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글 삭제를 수행하는 부분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</a:t>
            </a:r>
            <a:r>
              <a:rPr lang="en-US" altLang="ko-KR" smtClean="0"/>
              <a:t> 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41184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구조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</a:t>
            </a:r>
            <a:r>
              <a:rPr lang="en-US" altLang="ko-KR" smtClean="0"/>
              <a:t> 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41184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8464" y="2394399"/>
            <a:ext cx="4860000" cy="4130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395536" y="6125234"/>
            <a:ext cx="38779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/>
              <a:t>게시판 시스템의 영역별 구조 </a:t>
            </a:r>
            <a:r>
              <a:rPr lang="ko-KR" altLang="en-US" sz="2000" smtClean="0">
                <a:solidFill>
                  <a:srgbClr val="00AEEF"/>
                </a:solidFill>
              </a:rPr>
              <a:t>▶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pc="-60" smtClean="0">
                <a:solidFill>
                  <a:schemeClr val="tx1"/>
                </a:solidFill>
              </a:rPr>
              <a:t>인증된 사용자만 게시판을 사용할 수 </a:t>
            </a:r>
            <a:r>
              <a:rPr lang="ko-KR" altLang="en-US" sz="3200" spc="-60" smtClean="0">
                <a:solidFill>
                  <a:schemeClr val="tx1"/>
                </a:solidFill>
              </a:rPr>
              <a:t>있도록</a:t>
            </a:r>
            <a:r>
              <a:rPr lang="ko-KR" altLang="en-US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제공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사용자 인증에 관한 </a:t>
            </a:r>
            <a:r>
              <a:rPr lang="ko-KR" altLang="en-US" sz="3200" smtClean="0">
                <a:solidFill>
                  <a:schemeClr val="tx1"/>
                </a:solidFill>
              </a:rPr>
              <a:t>부분은 </a:t>
            </a:r>
            <a:r>
              <a:rPr lang="en-US" altLang="ko-KR" sz="3200" smtClean="0">
                <a:solidFill>
                  <a:schemeClr val="tx1"/>
                </a:solidFill>
              </a:rPr>
              <a:t>loginForm.jsp</a:t>
            </a:r>
            <a:r>
              <a:rPr lang="ko-KR" altLang="en-US" sz="3200" smtClean="0">
                <a:solidFill>
                  <a:schemeClr val="tx1"/>
                </a:solidFill>
              </a:rPr>
              <a:t>페이지에서 </a:t>
            </a:r>
            <a:r>
              <a:rPr lang="ko-KR" altLang="en-US" sz="3200" smtClean="0">
                <a:solidFill>
                  <a:schemeClr val="tx1"/>
                </a:solidFill>
              </a:rPr>
              <a:t>제공하며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en-US" altLang="ko-KR" sz="3200" smtClean="0">
                <a:solidFill>
                  <a:schemeClr val="tx1"/>
                </a:solidFill>
              </a:rPr>
              <a:t>main.jsp </a:t>
            </a:r>
            <a:r>
              <a:rPr lang="ko-KR" altLang="en-US" sz="3200" smtClean="0">
                <a:solidFill>
                  <a:schemeClr val="tx1"/>
                </a:solidFill>
              </a:rPr>
              <a:t>페이지는 </a:t>
            </a:r>
            <a:r>
              <a:rPr lang="ko-KR" altLang="en-US" sz="3200" smtClean="0">
                <a:solidFill>
                  <a:schemeClr val="tx1"/>
                </a:solidFill>
              </a:rPr>
              <a:t>인증부분을 표시할 영역을 </a:t>
            </a:r>
            <a:r>
              <a:rPr lang="ko-KR" altLang="en-US" sz="3200" smtClean="0">
                <a:solidFill>
                  <a:schemeClr val="tx1"/>
                </a:solidFill>
              </a:rPr>
              <a:t>및 </a:t>
            </a:r>
            <a:r>
              <a:rPr lang="ko-KR" altLang="en-US" sz="3200" smtClean="0">
                <a:solidFill>
                  <a:schemeClr val="tx1"/>
                </a:solidFill>
              </a:rPr>
              <a:t>게시판 관련 </a:t>
            </a:r>
            <a:r>
              <a:rPr lang="ko-KR" altLang="en-US" sz="3200" smtClean="0">
                <a:solidFill>
                  <a:schemeClr val="tx1"/>
                </a:solidFill>
              </a:rPr>
              <a:t>페이지를 표시할 </a:t>
            </a:r>
            <a:r>
              <a:rPr lang="ko-KR" altLang="en-US" sz="3200" smtClean="0">
                <a:solidFill>
                  <a:schemeClr val="tx1"/>
                </a:solidFill>
              </a:rPr>
              <a:t>영역을 </a:t>
            </a:r>
            <a:r>
              <a:rPr lang="ko-KR" altLang="en-US" sz="3200" smtClean="0">
                <a:solidFill>
                  <a:schemeClr val="tx1"/>
                </a:solidFill>
              </a:rPr>
              <a:t>제공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</a:t>
            </a:r>
            <a:r>
              <a:rPr lang="en-US" altLang="ko-KR" smtClean="0"/>
              <a:t> 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41184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3115" y="1268760"/>
            <a:ext cx="4663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메인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pc="-60" smtClean="0">
                <a:solidFill>
                  <a:schemeClr val="tx1"/>
                </a:solidFill>
              </a:rPr>
              <a:t>main.jsp </a:t>
            </a:r>
            <a:r>
              <a:rPr lang="ko-KR" altLang="en-US" sz="3200" spc="-60" smtClean="0">
                <a:solidFill>
                  <a:schemeClr val="tx1"/>
                </a:solidFill>
              </a:rPr>
              <a:t>페이지의 구조</a:t>
            </a: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</a:t>
            </a:r>
            <a:r>
              <a:rPr lang="en-US" altLang="ko-KR" smtClean="0"/>
              <a:t> 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41184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3115" y="1268760"/>
            <a:ext cx="4663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메인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2924944"/>
            <a:ext cx="390525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4952333" y="5949280"/>
            <a:ext cx="32928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◀</a:t>
            </a:r>
            <a:r>
              <a:rPr lang="ko-KR" altLang="en-US" sz="2000" smtClean="0"/>
              <a:t> </a:t>
            </a:r>
            <a:r>
              <a:rPr lang="en-US" altLang="ko-KR" sz="2000" smtClean="0"/>
              <a:t>main.jsp  </a:t>
            </a:r>
            <a:r>
              <a:rPr lang="ko-KR" altLang="en-US" sz="2000" smtClean="0"/>
              <a:t>페이지의 구조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pc="-60" smtClean="0">
                <a:solidFill>
                  <a:schemeClr val="tx1"/>
                </a:solidFill>
              </a:rPr>
              <a:t>필요 페이지</a:t>
            </a:r>
            <a:endParaRPr lang="en-US" altLang="ko-KR" sz="3200" spc="-6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main.jsp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시작 페이지로 메인 화면을 제공하며</a:t>
            </a:r>
            <a:r>
              <a:rPr lang="en-US" altLang="ko-KR" sz="2400" smtClean="0">
                <a:solidFill>
                  <a:schemeClr val="tx1"/>
                </a:solidFill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</a:rPr>
              <a:t>게시판 시스템을 위한 회원 인증 영역과 게시판 영역을 갖고 있다</a:t>
            </a:r>
            <a:r>
              <a:rPr lang="en-US" altLang="ko-KR" sz="2400" smtClean="0">
                <a:solidFill>
                  <a:schemeClr val="tx1"/>
                </a:solidFill>
              </a:rPr>
              <a:t>.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main_auth</a:t>
            </a:r>
            <a:r>
              <a:rPr lang="ko-KR" altLang="en-US" sz="2400" smtClean="0">
                <a:solidFill>
                  <a:schemeClr val="tx1"/>
                </a:solidFill>
              </a:rPr>
              <a:t>영역 </a:t>
            </a:r>
            <a:r>
              <a:rPr lang="en-US" altLang="ko-KR" sz="2400" smtClean="0">
                <a:solidFill>
                  <a:schemeClr val="tx1"/>
                </a:solidFill>
              </a:rPr>
              <a:t>: </a:t>
            </a:r>
            <a:r>
              <a:rPr lang="ko-KR" altLang="en-US" sz="2400" smtClean="0">
                <a:solidFill>
                  <a:schemeClr val="tx1"/>
                </a:solidFill>
              </a:rPr>
              <a:t>회원 인증 </a:t>
            </a:r>
            <a:r>
              <a:rPr lang="ko-KR" altLang="en-US" sz="2400" smtClean="0">
                <a:solidFill>
                  <a:schemeClr val="tx1"/>
                </a:solidFill>
              </a:rPr>
              <a:t>작업을 표시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main_board</a:t>
            </a:r>
            <a:r>
              <a:rPr lang="ko-KR" altLang="en-US" sz="2400" smtClean="0">
                <a:solidFill>
                  <a:schemeClr val="tx1"/>
                </a:solidFill>
              </a:rPr>
              <a:t>영역 </a:t>
            </a:r>
            <a:r>
              <a:rPr lang="en-US" altLang="ko-KR" sz="2400" smtClean="0">
                <a:solidFill>
                  <a:schemeClr val="tx1"/>
                </a:solidFill>
              </a:rPr>
              <a:t>: </a:t>
            </a:r>
            <a:r>
              <a:rPr lang="ko-KR" altLang="en-US" sz="2400" smtClean="0">
                <a:solidFill>
                  <a:schemeClr val="tx1"/>
                </a:solidFill>
              </a:rPr>
              <a:t>게시판 관련 페이지를 표시 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loginForm.jsp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main.jsp</a:t>
            </a:r>
            <a:r>
              <a:rPr lang="ko-KR" altLang="en-US" sz="2400" smtClean="0">
                <a:solidFill>
                  <a:schemeClr val="tx1"/>
                </a:solidFill>
              </a:rPr>
              <a:t>의 </a:t>
            </a:r>
            <a:r>
              <a:rPr lang="ko-KR" altLang="en-US" sz="2400" smtClean="0">
                <a:solidFill>
                  <a:schemeClr val="tx1"/>
                </a:solidFill>
              </a:rPr>
              <a:t>회원 인증 </a:t>
            </a:r>
            <a:r>
              <a:rPr lang="ko-KR" altLang="en-US" sz="2400" smtClean="0">
                <a:solidFill>
                  <a:schemeClr val="tx1"/>
                </a:solidFill>
              </a:rPr>
              <a:t>영역</a:t>
            </a:r>
            <a:r>
              <a:rPr lang="en-US" altLang="ko-KR" sz="2400" smtClean="0">
                <a:solidFill>
                  <a:schemeClr val="tx1"/>
                </a:solidFill>
              </a:rPr>
              <a:t>(main_auth)</a:t>
            </a:r>
            <a:r>
              <a:rPr lang="ko-KR" altLang="en-US" sz="2400" smtClean="0">
                <a:solidFill>
                  <a:schemeClr val="tx1"/>
                </a:solidFill>
              </a:rPr>
              <a:t>에 사용자 </a:t>
            </a:r>
            <a:r>
              <a:rPr lang="ko-KR" altLang="en-US" sz="2400" smtClean="0">
                <a:solidFill>
                  <a:schemeClr val="tx1"/>
                </a:solidFill>
              </a:rPr>
              <a:t>인증여부를 </a:t>
            </a:r>
            <a:r>
              <a:rPr lang="ko-KR" altLang="en-US" sz="2400" smtClean="0">
                <a:solidFill>
                  <a:schemeClr val="tx1"/>
                </a:solidFill>
              </a:rPr>
              <a:t>표시</a:t>
            </a: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인증되지 </a:t>
            </a:r>
            <a:r>
              <a:rPr lang="ko-KR" altLang="en-US" sz="2400" smtClean="0">
                <a:solidFill>
                  <a:schemeClr val="tx1"/>
                </a:solidFill>
              </a:rPr>
              <a:t>않은 </a:t>
            </a:r>
            <a:r>
              <a:rPr lang="ko-KR" altLang="en-US" sz="2400" smtClean="0">
                <a:solidFill>
                  <a:schemeClr val="tx1"/>
                </a:solidFill>
              </a:rPr>
              <a:t>사용자영역 </a:t>
            </a:r>
            <a:r>
              <a:rPr lang="en-US" altLang="ko-KR" sz="2400" smtClean="0">
                <a:solidFill>
                  <a:schemeClr val="tx1"/>
                </a:solidFill>
              </a:rPr>
              <a:t>: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ko-KR" altLang="en-US" sz="2400" smtClean="0">
                <a:solidFill>
                  <a:schemeClr val="tx1"/>
                </a:solidFill>
              </a:rPr>
              <a:t>로그인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 </a:t>
            </a:r>
            <a:r>
              <a:rPr lang="ko-KR" altLang="en-US" sz="2400" smtClean="0">
                <a:solidFill>
                  <a:schemeClr val="tx1"/>
                </a:solidFill>
              </a:rPr>
              <a:t>제공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인증된 </a:t>
            </a:r>
            <a:r>
              <a:rPr lang="ko-KR" altLang="en-US" sz="2400" smtClean="0">
                <a:solidFill>
                  <a:schemeClr val="tx1"/>
                </a:solidFill>
              </a:rPr>
              <a:t>사용자 </a:t>
            </a:r>
            <a:r>
              <a:rPr lang="ko-KR" altLang="en-US" sz="2400" smtClean="0">
                <a:solidFill>
                  <a:schemeClr val="tx1"/>
                </a:solidFill>
              </a:rPr>
              <a:t>영역 </a:t>
            </a:r>
            <a:r>
              <a:rPr lang="en-US" altLang="ko-KR" sz="2400" smtClean="0">
                <a:solidFill>
                  <a:schemeClr val="tx1"/>
                </a:solidFill>
              </a:rPr>
              <a:t>: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ko-KR" altLang="en-US" sz="2400" smtClean="0">
                <a:solidFill>
                  <a:schemeClr val="tx1"/>
                </a:solidFill>
              </a:rPr>
              <a:t>로그아웃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 제공</a:t>
            </a:r>
            <a:endParaRPr lang="en-US" altLang="ko-KR" sz="32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</a:t>
            </a:r>
            <a:r>
              <a:rPr lang="en-US" altLang="ko-KR" smtClean="0"/>
              <a:t> 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41184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3115" y="1268760"/>
            <a:ext cx="4663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메인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pc="-60" smtClean="0">
                <a:solidFill>
                  <a:schemeClr val="tx1"/>
                </a:solidFill>
              </a:rPr>
              <a:t>필요 페이지</a:t>
            </a:r>
            <a:endParaRPr lang="en-US" altLang="ko-KR" sz="3200" spc="-6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pc="-6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loginPro.jsp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회원 인증을 </a:t>
            </a:r>
            <a:r>
              <a:rPr lang="ko-KR" altLang="en-US" sz="2400" smtClean="0">
                <a:solidFill>
                  <a:schemeClr val="tx1"/>
                </a:solidFill>
              </a:rPr>
              <a:t>처리하는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logout.jsp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인증된 </a:t>
            </a:r>
            <a:r>
              <a:rPr lang="ko-KR" altLang="en-US" sz="2400" smtClean="0">
                <a:solidFill>
                  <a:schemeClr val="tx1"/>
                </a:solidFill>
              </a:rPr>
              <a:t>사용자의 인증을 </a:t>
            </a:r>
            <a:r>
              <a:rPr lang="ko-KR" altLang="en-US" sz="2400" smtClean="0">
                <a:solidFill>
                  <a:schemeClr val="tx1"/>
                </a:solidFill>
              </a:rPr>
              <a:t>무효화하는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login.js 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loginForm.jsp</a:t>
            </a:r>
            <a:r>
              <a:rPr lang="ko-KR" altLang="en-US" sz="2400" smtClean="0">
                <a:solidFill>
                  <a:schemeClr val="tx1"/>
                </a:solidFill>
              </a:rPr>
              <a:t>에서 사용하는 자바스크립트 파일로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ko-KR" altLang="en-US" sz="2400" smtClean="0">
                <a:solidFill>
                  <a:schemeClr val="tx1"/>
                </a:solidFill>
              </a:rPr>
              <a:t>로그인</a:t>
            </a:r>
            <a:r>
              <a:rPr lang="en-US" altLang="ko-KR" sz="2400" smtClean="0">
                <a:solidFill>
                  <a:schemeClr val="tx1"/>
                </a:solidFill>
              </a:rPr>
              <a:t>],  [</a:t>
            </a:r>
            <a:r>
              <a:rPr lang="ko-KR" altLang="en-US" sz="2400" smtClean="0">
                <a:solidFill>
                  <a:schemeClr val="tx1"/>
                </a:solidFill>
              </a:rPr>
              <a:t>로그아웃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버튼을 </a:t>
            </a:r>
            <a:r>
              <a:rPr lang="ko-KR" altLang="en-US" sz="2400" smtClean="0">
                <a:solidFill>
                  <a:schemeClr val="tx1"/>
                </a:solidFill>
              </a:rPr>
              <a:t>클릭 시 사용자의 요청을 </a:t>
            </a:r>
            <a:r>
              <a:rPr lang="ko-KR" altLang="en-US" sz="2400" smtClean="0">
                <a:solidFill>
                  <a:schemeClr val="tx1"/>
                </a:solidFill>
              </a:rPr>
              <a:t>서버로 </a:t>
            </a:r>
            <a:r>
              <a:rPr lang="ko-KR" altLang="en-US" sz="2400" smtClean="0">
                <a:solidFill>
                  <a:schemeClr val="tx1"/>
                </a:solidFill>
              </a:rPr>
              <a:t>전달</a:t>
            </a:r>
            <a:endParaRPr lang="en-US" altLang="ko-KR" sz="24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</a:t>
            </a:r>
            <a:r>
              <a:rPr lang="en-US" altLang="ko-KR" smtClean="0"/>
              <a:t> 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41184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3115" y="1268760"/>
            <a:ext cx="4663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메인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pc="-60" smtClean="0">
                <a:solidFill>
                  <a:schemeClr val="tx1"/>
                </a:solidFill>
              </a:rPr>
              <a:t>필요 페이지</a:t>
            </a:r>
            <a:endParaRPr lang="en-US" altLang="ko-KR" sz="3200" spc="-6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pc="-6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main_board.jsp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메인 화면을 </a:t>
            </a:r>
            <a:r>
              <a:rPr lang="ko-KR" altLang="en-US" sz="2400" smtClean="0">
                <a:solidFill>
                  <a:schemeClr val="tx1"/>
                </a:solidFill>
              </a:rPr>
              <a:t>처음 로드 시 </a:t>
            </a:r>
            <a:r>
              <a:rPr lang="en-US" altLang="ko-KR" sz="2400" smtClean="0">
                <a:solidFill>
                  <a:schemeClr val="tx1"/>
                </a:solidFill>
              </a:rPr>
              <a:t>main.jsp</a:t>
            </a:r>
            <a:r>
              <a:rPr lang="ko-KR" altLang="en-US" sz="2400" smtClean="0">
                <a:solidFill>
                  <a:schemeClr val="tx1"/>
                </a:solidFill>
              </a:rPr>
              <a:t>의 </a:t>
            </a:r>
            <a:r>
              <a:rPr lang="ko-KR" altLang="en-US" sz="2400" smtClean="0">
                <a:solidFill>
                  <a:schemeClr val="tx1"/>
                </a:solidFill>
              </a:rPr>
              <a:t>게시판 영역</a:t>
            </a:r>
            <a:r>
              <a:rPr lang="en-US" altLang="ko-KR" sz="2400" smtClean="0">
                <a:solidFill>
                  <a:schemeClr val="tx1"/>
                </a:solidFill>
              </a:rPr>
              <a:t>(main_board)</a:t>
            </a:r>
            <a:r>
              <a:rPr lang="ko-KR" altLang="en-US" sz="2400" smtClean="0">
                <a:solidFill>
                  <a:schemeClr val="tx1"/>
                </a:solidFill>
              </a:rPr>
              <a:t>에 표시할 내용을 </a:t>
            </a:r>
            <a:r>
              <a:rPr lang="ko-KR" altLang="en-US" sz="2400" smtClean="0">
                <a:solidFill>
                  <a:schemeClr val="tx1"/>
                </a:solidFill>
              </a:rPr>
              <a:t>가진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list.jsp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게시판의 글 목록을 </a:t>
            </a:r>
            <a:r>
              <a:rPr lang="ko-KR" altLang="en-US" sz="2400" smtClean="0">
                <a:solidFill>
                  <a:schemeClr val="tx1"/>
                </a:solidFill>
              </a:rPr>
              <a:t>표시하는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style.css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스타일시트 파일로 웹 페이지 글꼴</a:t>
            </a:r>
            <a:r>
              <a:rPr lang="en-US" altLang="ko-KR" sz="2400" smtClean="0">
                <a:solidFill>
                  <a:schemeClr val="tx1"/>
                </a:solidFill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</a:rPr>
              <a:t>배경색 등의 스타일을 지정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4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</a:t>
            </a:r>
            <a:r>
              <a:rPr lang="en-US" altLang="ko-KR" smtClean="0"/>
              <a:t> 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41184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3115" y="1268760"/>
            <a:ext cx="4663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메인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글 목록에서 </a:t>
            </a:r>
            <a:r>
              <a:rPr lang="en-US" altLang="ko-KR" sz="3200" smtClean="0">
                <a:solidFill>
                  <a:schemeClr val="tx1"/>
                </a:solidFill>
              </a:rPr>
              <a:t>[</a:t>
            </a:r>
            <a:r>
              <a:rPr lang="ko-KR" altLang="en-US" sz="3200" smtClean="0">
                <a:solidFill>
                  <a:schemeClr val="tx1"/>
                </a:solidFill>
              </a:rPr>
              <a:t>글쓰기</a:t>
            </a:r>
            <a:r>
              <a:rPr lang="en-US" altLang="ko-KR" sz="3200" smtClean="0">
                <a:solidFill>
                  <a:schemeClr val="tx1"/>
                </a:solidFill>
              </a:rPr>
              <a:t>], [</a:t>
            </a:r>
            <a:r>
              <a:rPr lang="ko-KR" altLang="en-US" sz="3200" smtClean="0">
                <a:solidFill>
                  <a:schemeClr val="tx1"/>
                </a:solidFill>
              </a:rPr>
              <a:t>댓글쓰기</a:t>
            </a:r>
            <a:r>
              <a:rPr lang="en-US" altLang="ko-KR" sz="3200" smtClean="0">
                <a:solidFill>
                  <a:schemeClr val="tx1"/>
                </a:solidFill>
              </a:rPr>
              <a:t>] </a:t>
            </a:r>
            <a:r>
              <a:rPr lang="ko-KR" altLang="en-US" sz="3200" smtClean="0">
                <a:solidFill>
                  <a:schemeClr val="tx1"/>
                </a:solidFill>
              </a:rPr>
              <a:t>버튼을 </a:t>
            </a:r>
            <a:r>
              <a:rPr lang="ko-KR" altLang="en-US" sz="3200" smtClean="0">
                <a:solidFill>
                  <a:schemeClr val="tx1"/>
                </a:solidFill>
              </a:rPr>
              <a:t>누르면 동작되는 부분으로 글쓰기 폼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글쓰기 처리 </a:t>
            </a:r>
            <a:r>
              <a:rPr lang="ko-KR" altLang="en-US" sz="3200" smtClean="0">
                <a:solidFill>
                  <a:schemeClr val="tx1"/>
                </a:solidFill>
              </a:rPr>
              <a:t>부분으로 </a:t>
            </a:r>
            <a:r>
              <a:rPr lang="ko-KR" altLang="en-US" sz="3200" smtClean="0">
                <a:solidFill>
                  <a:schemeClr val="tx1"/>
                </a:solidFill>
              </a:rPr>
              <a:t>이루어짐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</a:t>
            </a:r>
            <a:r>
              <a:rPr lang="en-US" altLang="ko-KR" smtClean="0"/>
              <a:t> 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41184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3115" y="1268760"/>
            <a:ext cx="51251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글쓰기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글쓰기 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pc="-70" smtClean="0">
                <a:solidFill>
                  <a:schemeClr val="tx1"/>
                </a:solidFill>
              </a:rPr>
              <a:t>메인 페이지의 </a:t>
            </a:r>
            <a:r>
              <a:rPr lang="en-US" altLang="ko-KR" sz="2800" spc="-70" smtClean="0">
                <a:solidFill>
                  <a:schemeClr val="tx1"/>
                </a:solidFill>
              </a:rPr>
              <a:t>main_board </a:t>
            </a:r>
            <a:r>
              <a:rPr lang="ko-KR" altLang="en-US" sz="2800" spc="-70" smtClean="0">
                <a:solidFill>
                  <a:schemeClr val="tx1"/>
                </a:solidFill>
              </a:rPr>
              <a:t>영역에 </a:t>
            </a:r>
            <a:r>
              <a:rPr lang="ko-KR" altLang="en-US" sz="2800" spc="-70" smtClean="0">
                <a:solidFill>
                  <a:schemeClr val="tx1"/>
                </a:solidFill>
              </a:rPr>
              <a:t>표시된 </a:t>
            </a:r>
            <a:r>
              <a:rPr lang="en-US" altLang="ko-KR" sz="2800" spc="-70" smtClean="0">
                <a:solidFill>
                  <a:schemeClr val="tx1"/>
                </a:solidFill>
              </a:rPr>
              <a:t>list.jsp</a:t>
            </a:r>
            <a:r>
              <a:rPr lang="en-US" altLang="ko-KR" sz="2800" smtClean="0">
                <a:solidFill>
                  <a:schemeClr val="tx1"/>
                </a:solidFill>
              </a:rPr>
              <a:t> </a:t>
            </a:r>
            <a:r>
              <a:rPr lang="ko-KR" altLang="en-US" sz="2800" smtClean="0">
                <a:solidFill>
                  <a:schemeClr val="tx1"/>
                </a:solidFill>
              </a:rPr>
              <a:t>페이지의 </a:t>
            </a: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ko-KR" altLang="en-US" sz="2800" smtClean="0">
                <a:solidFill>
                  <a:schemeClr val="tx1"/>
                </a:solidFill>
              </a:rPr>
              <a:t>글쓰기</a:t>
            </a:r>
            <a:r>
              <a:rPr lang="en-US" altLang="ko-KR" sz="2800" smtClean="0">
                <a:solidFill>
                  <a:schemeClr val="tx1"/>
                </a:solidFill>
              </a:rPr>
              <a:t>], [</a:t>
            </a:r>
            <a:r>
              <a:rPr lang="ko-KR" altLang="en-US" sz="2800" smtClean="0">
                <a:solidFill>
                  <a:schemeClr val="tx1"/>
                </a:solidFill>
              </a:rPr>
              <a:t>댓글쓰기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버튼을 </a:t>
            </a:r>
            <a:r>
              <a:rPr lang="ko-KR" altLang="en-US" sz="2800" smtClean="0">
                <a:solidFill>
                  <a:schemeClr val="tx1"/>
                </a:solidFill>
              </a:rPr>
              <a:t>누르면 글쓰기 </a:t>
            </a:r>
            <a:r>
              <a:rPr lang="ko-KR" altLang="en-US" sz="2800" smtClean="0">
                <a:solidFill>
                  <a:schemeClr val="tx1"/>
                </a:solidFill>
              </a:rPr>
              <a:t>폼인 </a:t>
            </a:r>
            <a:r>
              <a:rPr lang="en-US" altLang="ko-KR" sz="2800" smtClean="0">
                <a:solidFill>
                  <a:schemeClr val="tx1"/>
                </a:solidFill>
              </a:rPr>
              <a:t>writeForm.jsp </a:t>
            </a:r>
            <a:r>
              <a:rPr lang="ko-KR" altLang="en-US" sz="2800" smtClean="0">
                <a:solidFill>
                  <a:schemeClr val="tx1"/>
                </a:solidFill>
              </a:rPr>
              <a:t>페이지가 </a:t>
            </a:r>
            <a:r>
              <a:rPr lang="en-US" altLang="ko-KR" sz="2800" smtClean="0">
                <a:solidFill>
                  <a:schemeClr val="tx1"/>
                </a:solidFill>
              </a:rPr>
              <a:t>main.jsp</a:t>
            </a:r>
            <a:r>
              <a:rPr lang="ko-KR" altLang="en-US" sz="2800" smtClean="0">
                <a:solidFill>
                  <a:schemeClr val="tx1"/>
                </a:solidFill>
              </a:rPr>
              <a:t>의 </a:t>
            </a:r>
            <a:r>
              <a:rPr lang="en-US" altLang="ko-KR" sz="2800" smtClean="0">
                <a:solidFill>
                  <a:schemeClr val="tx1"/>
                </a:solidFill>
              </a:rPr>
              <a:t>main_board</a:t>
            </a:r>
            <a:r>
              <a:rPr lang="ko-KR" altLang="en-US" sz="2800" smtClean="0">
                <a:solidFill>
                  <a:schemeClr val="tx1"/>
                </a:solidFill>
              </a:rPr>
              <a:t>영역에 </a:t>
            </a:r>
            <a:r>
              <a:rPr lang="ko-KR" altLang="en-US" sz="2800" smtClean="0">
                <a:solidFill>
                  <a:schemeClr val="tx1"/>
                </a:solidFill>
              </a:rPr>
              <a:t>표시</a:t>
            </a:r>
            <a:r>
              <a:rPr lang="en-US" altLang="ko-KR" sz="2800" smtClean="0">
                <a:solidFill>
                  <a:schemeClr val="tx1"/>
                </a:solidFill>
              </a:rPr>
              <a:t> 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글쓰기 폼에 내용을 입력 후 </a:t>
            </a: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ko-KR" altLang="en-US" sz="2800" smtClean="0">
                <a:solidFill>
                  <a:schemeClr val="tx1"/>
                </a:solidFill>
              </a:rPr>
              <a:t>등록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버튼을 누르면 </a:t>
            </a:r>
            <a:r>
              <a:rPr lang="en-US" altLang="ko-KR" sz="2800" smtClean="0">
                <a:solidFill>
                  <a:schemeClr val="tx1"/>
                </a:solidFill>
              </a:rPr>
              <a:t>writePro.jsp</a:t>
            </a:r>
            <a:r>
              <a:rPr lang="ko-KR" altLang="en-US" sz="2800" smtClean="0">
                <a:solidFill>
                  <a:schemeClr val="tx1"/>
                </a:solidFill>
              </a:rPr>
              <a:t>가 글쓰기를 처리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페이지 요청은 </a:t>
            </a:r>
            <a:r>
              <a:rPr lang="en-US" altLang="ko-KR" sz="2800" smtClean="0">
                <a:solidFill>
                  <a:schemeClr val="tx1"/>
                </a:solidFill>
              </a:rPr>
              <a:t>write.js</a:t>
            </a:r>
            <a:r>
              <a:rPr lang="ko-KR" altLang="en-US" sz="2800" smtClean="0">
                <a:solidFill>
                  <a:schemeClr val="tx1"/>
                </a:solidFill>
              </a:rPr>
              <a:t>가 하며</a:t>
            </a:r>
            <a:r>
              <a:rPr lang="en-US" altLang="ko-KR" sz="2800" smtClean="0">
                <a:solidFill>
                  <a:schemeClr val="tx1"/>
                </a:solidFill>
              </a:rPr>
              <a:t>, [</a:t>
            </a:r>
            <a:r>
              <a:rPr lang="ko-KR" altLang="en-US" sz="2800" smtClean="0">
                <a:solidFill>
                  <a:schemeClr val="tx1"/>
                </a:solidFill>
              </a:rPr>
              <a:t>글쓰기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버튼을 </a:t>
            </a:r>
            <a:r>
              <a:rPr lang="ko-KR" altLang="en-US" sz="2800" smtClean="0">
                <a:solidFill>
                  <a:schemeClr val="tx1"/>
                </a:solidFill>
              </a:rPr>
              <a:t>누른 경우 제목글 쓰기가 되고</a:t>
            </a:r>
            <a:r>
              <a:rPr lang="en-US" altLang="ko-KR" sz="2800" smtClean="0">
                <a:solidFill>
                  <a:schemeClr val="tx1"/>
                </a:solidFill>
              </a:rPr>
              <a:t>, [</a:t>
            </a:r>
            <a:r>
              <a:rPr lang="ko-KR" altLang="en-US" sz="2800" smtClean="0">
                <a:solidFill>
                  <a:schemeClr val="tx1"/>
                </a:solidFill>
              </a:rPr>
              <a:t>댓글쓰기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버튼을 </a:t>
            </a:r>
            <a:r>
              <a:rPr lang="ko-KR" altLang="en-US" sz="2800" smtClean="0">
                <a:solidFill>
                  <a:schemeClr val="tx1"/>
                </a:solidFill>
              </a:rPr>
              <a:t>누르면 </a:t>
            </a:r>
            <a:r>
              <a:rPr lang="ko-KR" altLang="en-US" sz="2800" smtClean="0">
                <a:solidFill>
                  <a:schemeClr val="tx1"/>
                </a:solidFill>
              </a:rPr>
              <a:t>댓글쓰기가 </a:t>
            </a:r>
            <a:r>
              <a:rPr lang="ko-KR" altLang="en-US" sz="2800" smtClean="0">
                <a:solidFill>
                  <a:schemeClr val="tx1"/>
                </a:solidFill>
              </a:rPr>
              <a:t>됨</a:t>
            </a: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</a:t>
            </a:r>
            <a:r>
              <a:rPr lang="en-US" altLang="ko-KR" smtClean="0"/>
              <a:t> 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41184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3115" y="1268760"/>
            <a:ext cx="51251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글쓰기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글쓰기 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</a:t>
            </a:r>
            <a:r>
              <a:rPr lang="en-US" altLang="ko-KR" smtClean="0"/>
              <a:t> 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41184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3115" y="1268760"/>
            <a:ext cx="51251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글쓰기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432" y="2104281"/>
            <a:ext cx="3960000" cy="4426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539552" y="6125234"/>
            <a:ext cx="3967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/>
              <a:t>게시판 시스템 중 글쓰기 구조 </a:t>
            </a:r>
            <a:r>
              <a:rPr lang="ko-KR" altLang="en-US" sz="2000" smtClean="0">
                <a:solidFill>
                  <a:srgbClr val="00AEEF"/>
                </a:solidFill>
              </a:rPr>
              <a:t>▶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(2/2)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5658921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게시판 </a:t>
            </a: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JSP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페이지</a:t>
            </a: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작성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251520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1115616" y="288999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글쓰기</a:t>
            </a: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페이지 </a:t>
            </a: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작성하기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115616" y="191683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메인 페이지 작성하기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3861048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-7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글목록 보기 페이지 작성</a:t>
            </a:r>
            <a:r>
              <a:rPr kumimoji="0" lang="en-US" altLang="ko-KR" sz="2800" b="1" spc="-7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kumimoji="0" lang="ko-KR" altLang="en-US" sz="2800" b="1" spc="-7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글내용 보기 포함</a:t>
            </a:r>
            <a:r>
              <a:rPr kumimoji="0" lang="en-US" altLang="ko-KR" sz="2800" b="1" spc="-7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kumimoji="0" lang="ko-KR" altLang="en-US" sz="2800" b="1" spc="-7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115616" y="4833256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-16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글수정 </a:t>
            </a:r>
            <a:r>
              <a:rPr kumimoji="0" lang="ko-KR" altLang="en-US" sz="2800" b="1" spc="-16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및 </a:t>
            </a:r>
            <a:r>
              <a:rPr kumimoji="0" lang="ko-KR" altLang="en-US" sz="2800" b="1" spc="-16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삭제 </a:t>
            </a:r>
            <a:r>
              <a:rPr kumimoji="0" lang="ko-KR" altLang="en-US" sz="2800" b="1" spc="-16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페이지 </a:t>
            </a:r>
            <a:r>
              <a:rPr kumimoji="0" lang="ko-KR" altLang="en-US" sz="2800" b="1" spc="-16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작성</a:t>
            </a:r>
            <a:r>
              <a:rPr kumimoji="0" lang="en-US" altLang="ko-KR" sz="2800" b="1" spc="-16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kumimoji="0" lang="ko-KR" altLang="en-US" sz="2800" b="1" spc="-16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글내용 보기 포함</a:t>
            </a:r>
            <a:r>
              <a:rPr kumimoji="0" lang="en-US" altLang="ko-KR" sz="2800" b="1" spc="-16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kumimoji="0" lang="ko-KR" altLang="en-US" sz="2800" b="1" spc="-16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필요 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writeForm.jsp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글쓰기 폼으로 게시판에 추가할 글을 입력하는 페이지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제목 글쓰기와 </a:t>
            </a:r>
            <a:r>
              <a:rPr lang="ko-KR" altLang="en-US" sz="2400" smtClean="0">
                <a:solidFill>
                  <a:schemeClr val="tx1"/>
                </a:solidFill>
              </a:rPr>
              <a:t>댓글쓰기 </a:t>
            </a:r>
            <a:r>
              <a:rPr lang="ko-KR" altLang="en-US" sz="2400" smtClean="0">
                <a:solidFill>
                  <a:schemeClr val="tx1"/>
                </a:solidFill>
              </a:rPr>
              <a:t>제공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writePro.jsp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입력된 </a:t>
            </a:r>
            <a:r>
              <a:rPr lang="ko-KR" altLang="en-US" sz="2400" smtClean="0">
                <a:solidFill>
                  <a:schemeClr val="tx1"/>
                </a:solidFill>
              </a:rPr>
              <a:t>글을 넘겨받아 글 추가를 </a:t>
            </a:r>
            <a:r>
              <a:rPr lang="ko-KR" altLang="en-US" sz="2400" smtClean="0">
                <a:solidFill>
                  <a:schemeClr val="tx1"/>
                </a:solidFill>
              </a:rPr>
              <a:t>처리하는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write.js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글쓰기와 </a:t>
            </a:r>
            <a:r>
              <a:rPr lang="ko-KR" altLang="en-US" sz="2400" smtClean="0">
                <a:solidFill>
                  <a:schemeClr val="tx1"/>
                </a:solidFill>
              </a:rPr>
              <a:t>관련된 요청을 처리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글쓰기 폼에서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ko-KR" altLang="en-US" sz="2400" smtClean="0">
                <a:solidFill>
                  <a:schemeClr val="tx1"/>
                </a:solidFill>
              </a:rPr>
              <a:t>등록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취소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 </a:t>
            </a:r>
            <a:r>
              <a:rPr lang="ko-KR" altLang="en-US" sz="2400" smtClean="0">
                <a:solidFill>
                  <a:schemeClr val="tx1"/>
                </a:solidFill>
              </a:rPr>
              <a:t>클릭 시 작업을 처리</a:t>
            </a:r>
            <a:endParaRPr lang="en-US" altLang="ko-KR" sz="24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</a:t>
            </a:r>
            <a:r>
              <a:rPr lang="en-US" altLang="ko-KR" smtClean="0"/>
              <a:t> 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41184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3115" y="1268760"/>
            <a:ext cx="51251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글쓰기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글목록 표시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페이지 이동 처리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제목글 및 댓글의 글쓰기 폼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글수정 폼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글삭제 폼으로 </a:t>
            </a:r>
            <a:r>
              <a:rPr lang="ko-KR" altLang="en-US" sz="3200" smtClean="0">
                <a:solidFill>
                  <a:schemeClr val="tx1"/>
                </a:solidFill>
              </a:rPr>
              <a:t>연결을 </a:t>
            </a:r>
            <a:r>
              <a:rPr lang="ko-KR" altLang="en-US" sz="3200" smtClean="0">
                <a:solidFill>
                  <a:schemeClr val="tx1"/>
                </a:solidFill>
              </a:rPr>
              <a:t>제공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32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</a:t>
            </a:r>
            <a:r>
              <a:rPr lang="en-US" altLang="ko-KR" smtClean="0"/>
              <a:t> 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41184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3115" y="1268760"/>
            <a:ext cx="867737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400" b="1" spc="-100" smtClean="0">
                <a:solidFill>
                  <a:srgbClr val="C00000"/>
                </a:solidFill>
              </a:rPr>
              <a:t>글목록 보기 페이지 작성</a:t>
            </a:r>
            <a:r>
              <a:rPr lang="en-US" altLang="ko-KR" sz="3400" b="1" spc="-100" smtClean="0">
                <a:solidFill>
                  <a:srgbClr val="C00000"/>
                </a:solidFill>
              </a:rPr>
              <a:t>(</a:t>
            </a:r>
            <a:r>
              <a:rPr lang="ko-KR" altLang="en-US" sz="3400" b="1" spc="-100" smtClean="0">
                <a:solidFill>
                  <a:srgbClr val="C00000"/>
                </a:solidFill>
              </a:rPr>
              <a:t>글내용 보기 포함</a:t>
            </a:r>
            <a:r>
              <a:rPr lang="en-US" altLang="ko-KR" sz="3400" b="1" spc="-100" smtClean="0">
                <a:solidFill>
                  <a:srgbClr val="C00000"/>
                </a:solidFill>
              </a:rPr>
              <a:t>)</a:t>
            </a:r>
            <a:endParaRPr lang="en-US" altLang="ko-KR" sz="3400" b="1" spc="-10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글목록의 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pc="-100" smtClean="0">
                <a:solidFill>
                  <a:schemeClr val="tx1"/>
                </a:solidFill>
              </a:rPr>
              <a:t>[</a:t>
            </a:r>
            <a:r>
              <a:rPr lang="ko-KR" altLang="en-US" sz="2800" spc="-100" smtClean="0">
                <a:solidFill>
                  <a:schemeClr val="tx1"/>
                </a:solidFill>
              </a:rPr>
              <a:t>글쓰기</a:t>
            </a:r>
            <a:r>
              <a:rPr lang="en-US" altLang="ko-KR" sz="2800" spc="-100" smtClean="0">
                <a:solidFill>
                  <a:schemeClr val="tx1"/>
                </a:solidFill>
              </a:rPr>
              <a:t>] </a:t>
            </a:r>
            <a:r>
              <a:rPr lang="ko-KR" altLang="en-US" sz="2800" spc="-100" smtClean="0">
                <a:solidFill>
                  <a:schemeClr val="tx1"/>
                </a:solidFill>
              </a:rPr>
              <a:t>버튼을 </a:t>
            </a:r>
            <a:r>
              <a:rPr lang="ko-KR" altLang="en-US" sz="2800" spc="-100" smtClean="0">
                <a:solidFill>
                  <a:schemeClr val="tx1"/>
                </a:solidFill>
              </a:rPr>
              <a:t>누르면 </a:t>
            </a:r>
            <a:r>
              <a:rPr lang="ko-KR" altLang="en-US" sz="2800" spc="-100" smtClean="0">
                <a:solidFill>
                  <a:schemeClr val="tx1"/>
                </a:solidFill>
              </a:rPr>
              <a:t>글쓰기 폼인 </a:t>
            </a:r>
            <a:r>
              <a:rPr lang="en-US" altLang="ko-KR" sz="2800" spc="-100" smtClean="0">
                <a:solidFill>
                  <a:schemeClr val="tx1"/>
                </a:solidFill>
              </a:rPr>
              <a:t>writeForm.jsp</a:t>
            </a:r>
            <a:r>
              <a:rPr lang="en-US" altLang="ko-KR" sz="2800" smtClean="0">
                <a:solidFill>
                  <a:schemeClr val="tx1"/>
                </a:solidFill>
              </a:rPr>
              <a:t> </a:t>
            </a:r>
            <a:r>
              <a:rPr lang="ko-KR" altLang="en-US" sz="2800" smtClean="0">
                <a:solidFill>
                  <a:schemeClr val="tx1"/>
                </a:solidFill>
              </a:rPr>
              <a:t>페이지가 표시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pc="-100" smtClean="0">
                <a:solidFill>
                  <a:schemeClr val="tx1"/>
                </a:solidFill>
              </a:rPr>
              <a:t>내가 쓴 글의 경우 </a:t>
            </a:r>
            <a:r>
              <a:rPr lang="en-US" altLang="ko-KR" sz="2800" spc="-100" smtClean="0">
                <a:solidFill>
                  <a:schemeClr val="tx1"/>
                </a:solidFill>
              </a:rPr>
              <a:t>[</a:t>
            </a:r>
            <a:r>
              <a:rPr lang="ko-KR" altLang="en-US" sz="2800" spc="-100" smtClean="0">
                <a:solidFill>
                  <a:schemeClr val="tx1"/>
                </a:solidFill>
              </a:rPr>
              <a:t>수정</a:t>
            </a:r>
            <a:r>
              <a:rPr lang="en-US" altLang="ko-KR" sz="2800" spc="-100" smtClean="0">
                <a:solidFill>
                  <a:schemeClr val="tx1"/>
                </a:solidFill>
              </a:rPr>
              <a:t>], [</a:t>
            </a:r>
            <a:r>
              <a:rPr lang="ko-KR" altLang="en-US" sz="2800" spc="-100" smtClean="0">
                <a:solidFill>
                  <a:schemeClr val="tx1"/>
                </a:solidFill>
              </a:rPr>
              <a:t>삭제</a:t>
            </a:r>
            <a:r>
              <a:rPr lang="en-US" altLang="ko-KR" sz="2800" spc="-100" smtClean="0">
                <a:solidFill>
                  <a:schemeClr val="tx1"/>
                </a:solidFill>
              </a:rPr>
              <a:t>] </a:t>
            </a:r>
            <a:r>
              <a:rPr lang="ko-KR" altLang="en-US" sz="2800" spc="-100" smtClean="0">
                <a:solidFill>
                  <a:schemeClr val="tx1"/>
                </a:solidFill>
              </a:rPr>
              <a:t>버튼이 </a:t>
            </a:r>
            <a:r>
              <a:rPr lang="ko-KR" altLang="en-US" sz="2800" spc="-100" smtClean="0">
                <a:solidFill>
                  <a:schemeClr val="tx1"/>
                </a:solidFill>
              </a:rPr>
              <a:t>표시되고</a:t>
            </a:r>
            <a:r>
              <a:rPr lang="en-US" altLang="ko-KR" sz="2800" spc="-100" smtClean="0">
                <a:solidFill>
                  <a:schemeClr val="tx1"/>
                </a:solidFill>
              </a:rPr>
              <a:t>,</a:t>
            </a:r>
            <a:r>
              <a:rPr lang="en-US" altLang="ko-KR" sz="2800" smtClean="0">
                <a:solidFill>
                  <a:schemeClr val="tx1"/>
                </a:solidFill>
              </a:rPr>
              <a:t> </a:t>
            </a:r>
            <a:r>
              <a:rPr lang="ko-KR" altLang="en-US" sz="2800" spc="-100" smtClean="0">
                <a:solidFill>
                  <a:schemeClr val="tx1"/>
                </a:solidFill>
              </a:rPr>
              <a:t>다른 사람이 쓴 글의 경우 </a:t>
            </a:r>
            <a:r>
              <a:rPr lang="en-US" altLang="ko-KR" sz="2800" spc="-100" smtClean="0">
                <a:solidFill>
                  <a:schemeClr val="tx1"/>
                </a:solidFill>
              </a:rPr>
              <a:t>[</a:t>
            </a:r>
            <a:r>
              <a:rPr lang="ko-KR" altLang="en-US" sz="2800" spc="-100" smtClean="0">
                <a:solidFill>
                  <a:schemeClr val="tx1"/>
                </a:solidFill>
              </a:rPr>
              <a:t>댓글쓰기</a:t>
            </a:r>
            <a:r>
              <a:rPr lang="en-US" altLang="ko-KR" sz="2800" spc="-100" smtClean="0">
                <a:solidFill>
                  <a:schemeClr val="tx1"/>
                </a:solidFill>
              </a:rPr>
              <a:t>] </a:t>
            </a:r>
            <a:r>
              <a:rPr lang="ko-KR" altLang="en-US" sz="2800" spc="-100" smtClean="0">
                <a:solidFill>
                  <a:schemeClr val="tx1"/>
                </a:solidFill>
              </a:rPr>
              <a:t>버튼이 표시</a:t>
            </a:r>
            <a:endParaRPr lang="en-US" altLang="ko-KR" sz="2800" spc="-1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pc="-1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pc="-1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pc="-1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</a:t>
            </a:r>
            <a:r>
              <a:rPr lang="en-US" altLang="ko-KR" smtClean="0"/>
              <a:t> 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41184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3115" y="1268760"/>
            <a:ext cx="867737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400" b="1" spc="-100" smtClean="0">
                <a:solidFill>
                  <a:srgbClr val="C00000"/>
                </a:solidFill>
              </a:rPr>
              <a:t>글목록 보기 페이지 작성</a:t>
            </a:r>
            <a:r>
              <a:rPr lang="en-US" altLang="ko-KR" sz="3400" b="1" spc="-100" smtClean="0">
                <a:solidFill>
                  <a:srgbClr val="C00000"/>
                </a:solidFill>
              </a:rPr>
              <a:t>(</a:t>
            </a:r>
            <a:r>
              <a:rPr lang="ko-KR" altLang="en-US" sz="3400" b="1" spc="-100" smtClean="0">
                <a:solidFill>
                  <a:srgbClr val="C00000"/>
                </a:solidFill>
              </a:rPr>
              <a:t>글내용 보기 포함</a:t>
            </a:r>
            <a:r>
              <a:rPr lang="en-US" altLang="ko-KR" sz="3400" b="1" spc="-100" smtClean="0">
                <a:solidFill>
                  <a:srgbClr val="C00000"/>
                </a:solidFill>
              </a:rPr>
              <a:t>)</a:t>
            </a:r>
            <a:endParaRPr lang="en-US" altLang="ko-KR" sz="3400" b="1" spc="-10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글목록의 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pc="-190" smtClean="0">
                <a:solidFill>
                  <a:schemeClr val="tx1"/>
                </a:solidFill>
              </a:rPr>
              <a:t>[</a:t>
            </a:r>
            <a:r>
              <a:rPr lang="ko-KR" altLang="en-US" sz="2800" spc="-190" smtClean="0">
                <a:solidFill>
                  <a:schemeClr val="tx1"/>
                </a:solidFill>
              </a:rPr>
              <a:t>수정</a:t>
            </a:r>
            <a:r>
              <a:rPr lang="en-US" altLang="ko-KR" sz="2800" spc="-190" smtClean="0">
                <a:solidFill>
                  <a:schemeClr val="tx1"/>
                </a:solidFill>
              </a:rPr>
              <a:t>] </a:t>
            </a:r>
            <a:r>
              <a:rPr lang="ko-KR" altLang="en-US" sz="2800" spc="-190" smtClean="0">
                <a:solidFill>
                  <a:schemeClr val="tx1"/>
                </a:solidFill>
              </a:rPr>
              <a:t>버튼을 </a:t>
            </a:r>
            <a:r>
              <a:rPr lang="ko-KR" altLang="en-US" sz="2800" spc="-190" smtClean="0">
                <a:solidFill>
                  <a:schemeClr val="tx1"/>
                </a:solidFill>
              </a:rPr>
              <a:t>클릭하면 </a:t>
            </a:r>
            <a:r>
              <a:rPr lang="ko-KR" altLang="en-US" sz="2800" spc="-190" smtClean="0">
                <a:solidFill>
                  <a:schemeClr val="tx1"/>
                </a:solidFill>
              </a:rPr>
              <a:t>글 </a:t>
            </a:r>
            <a:r>
              <a:rPr lang="ko-KR" altLang="en-US" sz="2800" spc="-190" smtClean="0">
                <a:solidFill>
                  <a:schemeClr val="tx1"/>
                </a:solidFill>
              </a:rPr>
              <a:t>수정 폼인 </a:t>
            </a:r>
            <a:r>
              <a:rPr lang="en-US" altLang="ko-KR" sz="2800" spc="-190" smtClean="0">
                <a:solidFill>
                  <a:schemeClr val="tx1"/>
                </a:solidFill>
              </a:rPr>
              <a:t>updateForm.jsp </a:t>
            </a:r>
            <a:r>
              <a:rPr lang="ko-KR" altLang="en-US" sz="2800" spc="-70" smtClean="0">
                <a:solidFill>
                  <a:schemeClr val="tx1"/>
                </a:solidFill>
              </a:rPr>
              <a:t>페이지가 </a:t>
            </a:r>
            <a:r>
              <a:rPr lang="ko-KR" altLang="en-US" sz="2800" spc="-70" smtClean="0">
                <a:solidFill>
                  <a:schemeClr val="tx1"/>
                </a:solidFill>
              </a:rPr>
              <a:t>표시되고</a:t>
            </a:r>
            <a:r>
              <a:rPr lang="en-US" altLang="ko-KR" sz="2800" spc="-70" smtClean="0">
                <a:solidFill>
                  <a:schemeClr val="tx1"/>
                </a:solidFill>
              </a:rPr>
              <a:t>, [</a:t>
            </a:r>
            <a:r>
              <a:rPr lang="ko-KR" altLang="en-US" sz="2800" spc="-70" smtClean="0">
                <a:solidFill>
                  <a:schemeClr val="tx1"/>
                </a:solidFill>
              </a:rPr>
              <a:t>삭제</a:t>
            </a:r>
            <a:r>
              <a:rPr lang="en-US" altLang="ko-KR" sz="2800" spc="-70" smtClean="0">
                <a:solidFill>
                  <a:schemeClr val="tx1"/>
                </a:solidFill>
              </a:rPr>
              <a:t>] </a:t>
            </a:r>
            <a:r>
              <a:rPr lang="ko-KR" altLang="en-US" sz="2800" spc="-70" smtClean="0">
                <a:solidFill>
                  <a:schemeClr val="tx1"/>
                </a:solidFill>
              </a:rPr>
              <a:t>버튼을 </a:t>
            </a:r>
            <a:r>
              <a:rPr lang="ko-KR" altLang="en-US" sz="2800" spc="-70" smtClean="0">
                <a:solidFill>
                  <a:schemeClr val="tx1"/>
                </a:solidFill>
              </a:rPr>
              <a:t>누르면 </a:t>
            </a:r>
            <a:r>
              <a:rPr lang="ko-KR" altLang="en-US" sz="2800" spc="-70" smtClean="0">
                <a:solidFill>
                  <a:schemeClr val="tx1"/>
                </a:solidFill>
              </a:rPr>
              <a:t>글 </a:t>
            </a:r>
            <a:r>
              <a:rPr lang="ko-KR" altLang="en-US" sz="2800" spc="-70" smtClean="0">
                <a:solidFill>
                  <a:schemeClr val="tx1"/>
                </a:solidFill>
              </a:rPr>
              <a:t>삭제</a:t>
            </a:r>
            <a:r>
              <a:rPr lang="ko-KR" altLang="en-US" sz="2800" smtClean="0">
                <a:solidFill>
                  <a:schemeClr val="tx1"/>
                </a:solidFill>
              </a:rPr>
              <a:t> 폼인 </a:t>
            </a:r>
            <a:r>
              <a:rPr lang="en-US" altLang="ko-KR" sz="2800" smtClean="0">
                <a:solidFill>
                  <a:schemeClr val="tx1"/>
                </a:solidFill>
              </a:rPr>
              <a:t>deleteForm.jsp </a:t>
            </a:r>
            <a:r>
              <a:rPr lang="ko-KR" altLang="en-US" sz="2800" smtClean="0">
                <a:solidFill>
                  <a:schemeClr val="tx1"/>
                </a:solidFill>
              </a:rPr>
              <a:t>페이지가 표시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ko-KR" altLang="en-US" sz="2800" smtClean="0">
                <a:solidFill>
                  <a:schemeClr val="tx1"/>
                </a:solidFill>
              </a:rPr>
              <a:t>댓글쓰기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버튼을 </a:t>
            </a:r>
            <a:r>
              <a:rPr lang="ko-KR" altLang="en-US" sz="2800" smtClean="0">
                <a:solidFill>
                  <a:schemeClr val="tx1"/>
                </a:solidFill>
              </a:rPr>
              <a:t>누르면 댓글용 </a:t>
            </a:r>
            <a:r>
              <a:rPr lang="en-US" altLang="ko-KR" sz="2800" smtClean="0">
                <a:solidFill>
                  <a:schemeClr val="tx1"/>
                </a:solidFill>
              </a:rPr>
              <a:t>writeForm.jsp</a:t>
            </a:r>
            <a:r>
              <a:rPr lang="ko-KR" altLang="en-US" sz="2800" smtClean="0">
                <a:solidFill>
                  <a:schemeClr val="tx1"/>
                </a:solidFill>
              </a:rPr>
              <a:t>페이지가 </a:t>
            </a:r>
            <a:r>
              <a:rPr lang="ko-KR" altLang="en-US" sz="2800" smtClean="0">
                <a:solidFill>
                  <a:schemeClr val="tx1"/>
                </a:solidFill>
              </a:rPr>
              <a:t>표시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</a:t>
            </a:r>
            <a:r>
              <a:rPr lang="en-US" altLang="ko-KR" smtClean="0"/>
              <a:t> 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41184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3115" y="1268760"/>
            <a:ext cx="867737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400" b="1" spc="-100" smtClean="0">
                <a:solidFill>
                  <a:srgbClr val="C00000"/>
                </a:solidFill>
              </a:rPr>
              <a:t>글목록 보기 페이지 작성</a:t>
            </a:r>
            <a:r>
              <a:rPr lang="en-US" altLang="ko-KR" sz="3400" b="1" spc="-100" smtClean="0">
                <a:solidFill>
                  <a:srgbClr val="C00000"/>
                </a:solidFill>
              </a:rPr>
              <a:t>(</a:t>
            </a:r>
            <a:r>
              <a:rPr lang="ko-KR" altLang="en-US" sz="3400" b="1" spc="-100" smtClean="0">
                <a:solidFill>
                  <a:srgbClr val="C00000"/>
                </a:solidFill>
              </a:rPr>
              <a:t>글내용 보기 포함</a:t>
            </a:r>
            <a:r>
              <a:rPr lang="en-US" altLang="ko-KR" sz="3400" b="1" spc="-100" smtClean="0">
                <a:solidFill>
                  <a:srgbClr val="C00000"/>
                </a:solidFill>
              </a:rPr>
              <a:t>)</a:t>
            </a:r>
            <a:endParaRPr lang="en-US" altLang="ko-KR" sz="3400" b="1" spc="-10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글목록의 구조</a:t>
            </a: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</a:t>
            </a:r>
            <a:r>
              <a:rPr lang="en-US" altLang="ko-KR" smtClean="0"/>
              <a:t> 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41184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3115" y="1268760"/>
            <a:ext cx="867737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400" b="1" spc="-100" smtClean="0">
                <a:solidFill>
                  <a:srgbClr val="C00000"/>
                </a:solidFill>
              </a:rPr>
              <a:t>글목록 보기 페이지 작성</a:t>
            </a:r>
            <a:r>
              <a:rPr lang="en-US" altLang="ko-KR" sz="3400" b="1" spc="-100" smtClean="0">
                <a:solidFill>
                  <a:srgbClr val="C00000"/>
                </a:solidFill>
              </a:rPr>
              <a:t>(</a:t>
            </a:r>
            <a:r>
              <a:rPr lang="ko-KR" altLang="en-US" sz="3400" b="1" spc="-100" smtClean="0">
                <a:solidFill>
                  <a:srgbClr val="C00000"/>
                </a:solidFill>
              </a:rPr>
              <a:t>글내용 보기 포함</a:t>
            </a:r>
            <a:r>
              <a:rPr lang="en-US" altLang="ko-KR" sz="3400" b="1" spc="-100" smtClean="0">
                <a:solidFill>
                  <a:srgbClr val="C00000"/>
                </a:solidFill>
              </a:rPr>
              <a:t>)</a:t>
            </a:r>
            <a:endParaRPr lang="en-US" altLang="ko-KR" sz="3400" b="1" spc="-100" smtClean="0">
              <a:solidFill>
                <a:srgbClr val="C0000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9952" y="2151906"/>
            <a:ext cx="4576767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411313" y="6125234"/>
            <a:ext cx="4224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/>
              <a:t>게시판 시스템 중 글목록의 구조 </a:t>
            </a:r>
            <a:r>
              <a:rPr lang="ko-KR" altLang="en-US" sz="2000" smtClean="0">
                <a:solidFill>
                  <a:srgbClr val="00AEEF"/>
                </a:solidFill>
              </a:rPr>
              <a:t>▶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필요 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6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list.jsp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게시판의 글 목록을 표시하는 페이지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글목록과 페이지 이동 영역을 제공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또한 글쓰기</a:t>
            </a:r>
            <a:r>
              <a:rPr lang="en-US" altLang="ko-KR" sz="2400" smtClean="0">
                <a:solidFill>
                  <a:schemeClr val="tx1"/>
                </a:solidFill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</a:rPr>
              <a:t>댓글쓰기</a:t>
            </a:r>
            <a:r>
              <a:rPr lang="en-US" altLang="ko-KR" sz="2400" smtClean="0">
                <a:solidFill>
                  <a:schemeClr val="tx1"/>
                </a:solidFill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</a:rPr>
              <a:t>글수정</a:t>
            </a:r>
            <a:r>
              <a:rPr lang="en-US" altLang="ko-KR" sz="2400" smtClean="0">
                <a:solidFill>
                  <a:schemeClr val="tx1"/>
                </a:solidFill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</a:rPr>
              <a:t>글삭제와의 </a:t>
            </a:r>
            <a:r>
              <a:rPr lang="ko-KR" altLang="en-US" sz="2400" smtClean="0">
                <a:solidFill>
                  <a:schemeClr val="tx1"/>
                </a:solidFill>
              </a:rPr>
              <a:t>연결도 </a:t>
            </a:r>
            <a:r>
              <a:rPr lang="ko-KR" altLang="en-US" sz="2400" smtClean="0">
                <a:solidFill>
                  <a:schemeClr val="tx1"/>
                </a:solidFill>
              </a:rPr>
              <a:t>제공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6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list.js</a:t>
            </a:r>
          </a:p>
          <a:p>
            <a:pPr marL="809625" lvl="3" indent="-266700" fontAlgn="base">
              <a:buClr>
                <a:schemeClr val="accent6"/>
              </a:buClr>
              <a:buSzPct val="5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글 </a:t>
            </a:r>
            <a:r>
              <a:rPr lang="ko-KR" altLang="en-US" sz="2400" smtClean="0">
                <a:solidFill>
                  <a:schemeClr val="tx1"/>
                </a:solidFill>
              </a:rPr>
              <a:t>목록과 관련된 요청을 처리한다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글 목록을 표시하고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ko-KR" altLang="en-US" sz="2400" smtClean="0">
                <a:solidFill>
                  <a:schemeClr val="tx1"/>
                </a:solidFill>
              </a:rPr>
              <a:t>글쓰기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글수정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글삭제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댓글달기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 </a:t>
            </a:r>
            <a:r>
              <a:rPr lang="ko-KR" altLang="en-US" sz="2400" smtClean="0">
                <a:solidFill>
                  <a:schemeClr val="tx1"/>
                </a:solidFill>
              </a:rPr>
              <a:t>클릭 시 작업을 처리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</a:t>
            </a:r>
            <a:r>
              <a:rPr lang="en-US" altLang="ko-KR" smtClean="0"/>
              <a:t> 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41184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3115" y="1268760"/>
            <a:ext cx="867737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400" b="1" spc="-100" smtClean="0">
                <a:solidFill>
                  <a:srgbClr val="C00000"/>
                </a:solidFill>
              </a:rPr>
              <a:t>글목록 보기 페이지 작성</a:t>
            </a:r>
            <a:r>
              <a:rPr lang="en-US" altLang="ko-KR" sz="3400" b="1" spc="-100" smtClean="0">
                <a:solidFill>
                  <a:srgbClr val="C00000"/>
                </a:solidFill>
              </a:rPr>
              <a:t>(</a:t>
            </a:r>
            <a:r>
              <a:rPr lang="ko-KR" altLang="en-US" sz="3400" b="1" spc="-100" smtClean="0">
                <a:solidFill>
                  <a:srgbClr val="C00000"/>
                </a:solidFill>
              </a:rPr>
              <a:t>글내용 보기 포함</a:t>
            </a:r>
            <a:r>
              <a:rPr lang="en-US" altLang="ko-KR" sz="3400" b="1" spc="-100" smtClean="0">
                <a:solidFill>
                  <a:srgbClr val="C00000"/>
                </a:solidFill>
              </a:rPr>
              <a:t>)</a:t>
            </a:r>
            <a:endParaRPr lang="en-US" altLang="ko-KR" sz="3400" b="1" spc="-10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글수정 </a:t>
            </a:r>
            <a:r>
              <a:rPr lang="ko-KR" altLang="en-US" sz="3200" smtClean="0">
                <a:solidFill>
                  <a:schemeClr val="tx1"/>
                </a:solidFill>
              </a:rPr>
              <a:t>구조는 글목록에서 </a:t>
            </a:r>
            <a:r>
              <a:rPr lang="en-US" altLang="ko-KR" sz="3200" smtClean="0">
                <a:solidFill>
                  <a:schemeClr val="tx1"/>
                </a:solidFill>
              </a:rPr>
              <a:t>[</a:t>
            </a:r>
            <a:r>
              <a:rPr lang="ko-KR" altLang="en-US" sz="3200" smtClean="0">
                <a:solidFill>
                  <a:schemeClr val="tx1"/>
                </a:solidFill>
              </a:rPr>
              <a:t>수정</a:t>
            </a:r>
            <a:r>
              <a:rPr lang="en-US" altLang="ko-KR" sz="3200" smtClean="0">
                <a:solidFill>
                  <a:schemeClr val="tx1"/>
                </a:solidFill>
              </a:rPr>
              <a:t>] </a:t>
            </a:r>
            <a:r>
              <a:rPr lang="ko-KR" altLang="en-US" sz="3200" smtClean="0">
                <a:solidFill>
                  <a:schemeClr val="tx1"/>
                </a:solidFill>
              </a:rPr>
              <a:t>버튼을 </a:t>
            </a:r>
            <a:r>
              <a:rPr lang="ko-KR" altLang="en-US" sz="3200" smtClean="0">
                <a:solidFill>
                  <a:schemeClr val="tx1"/>
                </a:solidFill>
              </a:rPr>
              <a:t>누르면 동작되며 글 수정 폼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글 </a:t>
            </a:r>
            <a:r>
              <a:rPr lang="ko-KR" altLang="en-US" sz="3200" smtClean="0">
                <a:solidFill>
                  <a:schemeClr val="tx1"/>
                </a:solidFill>
              </a:rPr>
              <a:t>수정 처리로 이루어짐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</a:t>
            </a:r>
            <a:r>
              <a:rPr lang="en-US" altLang="ko-KR" smtClean="0"/>
              <a:t> 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41184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3115" y="1268760"/>
            <a:ext cx="860043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400" b="1" spc="-200" smtClean="0">
                <a:solidFill>
                  <a:srgbClr val="C00000"/>
                </a:solidFill>
              </a:rPr>
              <a:t>글수정 및 삭제 페이지 작성</a:t>
            </a:r>
            <a:r>
              <a:rPr lang="en-US" altLang="ko-KR" sz="3400" b="1" spc="-200" smtClean="0">
                <a:solidFill>
                  <a:srgbClr val="C00000"/>
                </a:solidFill>
              </a:rPr>
              <a:t>(</a:t>
            </a:r>
            <a:r>
              <a:rPr lang="ko-KR" altLang="en-US" sz="3400" b="1" spc="-200" smtClean="0">
                <a:solidFill>
                  <a:srgbClr val="C00000"/>
                </a:solidFill>
              </a:rPr>
              <a:t>글내용 보기 포함</a:t>
            </a:r>
            <a:r>
              <a:rPr lang="en-US" altLang="ko-KR" sz="3400" b="1" spc="-200" smtClean="0">
                <a:solidFill>
                  <a:srgbClr val="C00000"/>
                </a:solidFill>
              </a:rPr>
              <a:t>)</a:t>
            </a:r>
            <a:endParaRPr lang="en-US" altLang="ko-KR" sz="3400" b="1" spc="-20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글수정 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글 </a:t>
            </a:r>
            <a:r>
              <a:rPr lang="ko-KR" altLang="en-US" sz="2800" smtClean="0">
                <a:solidFill>
                  <a:schemeClr val="tx1"/>
                </a:solidFill>
              </a:rPr>
              <a:t>목록인 </a:t>
            </a:r>
            <a:r>
              <a:rPr lang="en-US" altLang="ko-KR" sz="2800" smtClean="0">
                <a:solidFill>
                  <a:schemeClr val="tx1"/>
                </a:solidFill>
              </a:rPr>
              <a:t>list.jsp </a:t>
            </a:r>
            <a:r>
              <a:rPr lang="ko-KR" altLang="en-US" sz="2800" smtClean="0">
                <a:solidFill>
                  <a:schemeClr val="tx1"/>
                </a:solidFill>
              </a:rPr>
              <a:t>페이지에서 </a:t>
            </a: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ko-KR" altLang="en-US" sz="2800" smtClean="0">
                <a:solidFill>
                  <a:schemeClr val="tx1"/>
                </a:solidFill>
              </a:rPr>
              <a:t>수정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버튼을 </a:t>
            </a:r>
            <a:r>
              <a:rPr lang="ko-KR" altLang="en-US" sz="2800" smtClean="0">
                <a:solidFill>
                  <a:schemeClr val="tx1"/>
                </a:solidFill>
              </a:rPr>
              <a:t>누</a:t>
            </a:r>
            <a:r>
              <a:rPr lang="ko-KR" altLang="en-US" sz="2800" spc="-60" smtClean="0">
                <a:solidFill>
                  <a:schemeClr val="tx1"/>
                </a:solidFill>
              </a:rPr>
              <a:t>르면</a:t>
            </a:r>
            <a:r>
              <a:rPr lang="en-US" altLang="ko-KR" sz="2800" spc="-60" smtClean="0">
                <a:solidFill>
                  <a:schemeClr val="tx1"/>
                </a:solidFill>
              </a:rPr>
              <a:t>, </a:t>
            </a:r>
            <a:r>
              <a:rPr lang="ko-KR" altLang="en-US" sz="2800" spc="-60" smtClean="0">
                <a:solidFill>
                  <a:schemeClr val="tx1"/>
                </a:solidFill>
              </a:rPr>
              <a:t>글수정 폼인 </a:t>
            </a:r>
            <a:r>
              <a:rPr lang="en-US" altLang="ko-KR" sz="2800" spc="-60" smtClean="0">
                <a:solidFill>
                  <a:schemeClr val="tx1"/>
                </a:solidFill>
              </a:rPr>
              <a:t>updateForm.jsp </a:t>
            </a:r>
            <a:r>
              <a:rPr lang="ko-KR" altLang="en-US" sz="2800" spc="-60" smtClean="0">
                <a:solidFill>
                  <a:schemeClr val="tx1"/>
                </a:solidFill>
              </a:rPr>
              <a:t>페이지가 표시</a:t>
            </a:r>
            <a:endParaRPr lang="en-US" altLang="ko-KR" sz="2800" spc="-6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1000" spc="-6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글수정 폼에 수정할 글의 정보를 입력 후 </a:t>
            </a: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ko-KR" altLang="en-US" sz="2800" smtClean="0">
                <a:solidFill>
                  <a:schemeClr val="tx1"/>
                </a:solidFill>
              </a:rPr>
              <a:t>수정</a:t>
            </a:r>
            <a:r>
              <a:rPr lang="en-US" altLang="ko-KR" sz="2800" smtClean="0">
                <a:solidFill>
                  <a:schemeClr val="tx1"/>
                </a:solidFill>
              </a:rPr>
              <a:t>]</a:t>
            </a:r>
            <a:r>
              <a:rPr lang="ko-KR" altLang="en-US" sz="2800" smtClean="0">
                <a:solidFill>
                  <a:schemeClr val="tx1"/>
                </a:solidFill>
              </a:rPr>
              <a:t>버튼을 클릭하면 </a:t>
            </a:r>
            <a:r>
              <a:rPr lang="en-US" altLang="ko-KR" sz="2800" smtClean="0">
                <a:solidFill>
                  <a:schemeClr val="tx1"/>
                </a:solidFill>
              </a:rPr>
              <a:t>updatePro.jsp </a:t>
            </a:r>
            <a:r>
              <a:rPr lang="ko-KR" altLang="en-US" sz="2800" smtClean="0">
                <a:solidFill>
                  <a:schemeClr val="tx1"/>
                </a:solidFill>
              </a:rPr>
              <a:t>페이지가 </a:t>
            </a:r>
            <a:r>
              <a:rPr lang="ko-KR" altLang="en-US" sz="2800" smtClean="0">
                <a:solidFill>
                  <a:schemeClr val="tx1"/>
                </a:solidFill>
              </a:rPr>
              <a:t>글수정을 처리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</a:t>
            </a:r>
            <a:r>
              <a:rPr lang="en-US" altLang="ko-KR" smtClean="0"/>
              <a:t> 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41184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3115" y="1268760"/>
            <a:ext cx="860043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400" b="1" spc="-200" smtClean="0">
                <a:solidFill>
                  <a:srgbClr val="C00000"/>
                </a:solidFill>
              </a:rPr>
              <a:t>글수정 및 삭제 페이지 작성</a:t>
            </a:r>
            <a:r>
              <a:rPr lang="en-US" altLang="ko-KR" sz="3400" b="1" spc="-200" smtClean="0">
                <a:solidFill>
                  <a:srgbClr val="C00000"/>
                </a:solidFill>
              </a:rPr>
              <a:t>(</a:t>
            </a:r>
            <a:r>
              <a:rPr lang="ko-KR" altLang="en-US" sz="3400" b="1" spc="-200" smtClean="0">
                <a:solidFill>
                  <a:srgbClr val="C00000"/>
                </a:solidFill>
              </a:rPr>
              <a:t>글내용 보기 포함</a:t>
            </a:r>
            <a:r>
              <a:rPr lang="en-US" altLang="ko-KR" sz="3400" b="1" spc="-200" smtClean="0">
                <a:solidFill>
                  <a:srgbClr val="C00000"/>
                </a:solidFill>
              </a:rPr>
              <a:t>)</a:t>
            </a:r>
            <a:endParaRPr lang="en-US" altLang="ko-KR" sz="3400" b="1" spc="-20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글수정 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</a:t>
            </a:r>
            <a:r>
              <a:rPr lang="en-US" altLang="ko-KR" smtClean="0"/>
              <a:t> 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41184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3115" y="1268760"/>
            <a:ext cx="860043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400" b="1" spc="-200" smtClean="0">
                <a:solidFill>
                  <a:srgbClr val="C00000"/>
                </a:solidFill>
              </a:rPr>
              <a:t>글수정 및 삭제 페이지 작성</a:t>
            </a:r>
            <a:r>
              <a:rPr lang="en-US" altLang="ko-KR" sz="3400" b="1" spc="-200" smtClean="0">
                <a:solidFill>
                  <a:srgbClr val="C00000"/>
                </a:solidFill>
              </a:rPr>
              <a:t>(</a:t>
            </a:r>
            <a:r>
              <a:rPr lang="ko-KR" altLang="en-US" sz="3400" b="1" spc="-200" smtClean="0">
                <a:solidFill>
                  <a:srgbClr val="C00000"/>
                </a:solidFill>
              </a:rPr>
              <a:t>글내용 보기 포함</a:t>
            </a:r>
            <a:r>
              <a:rPr lang="en-US" altLang="ko-KR" sz="3400" b="1" spc="-200" smtClean="0">
                <a:solidFill>
                  <a:srgbClr val="C00000"/>
                </a:solidFill>
              </a:rPr>
              <a:t>)</a:t>
            </a:r>
            <a:endParaRPr lang="en-US" altLang="ko-KR" sz="3400" b="1" spc="-200" smtClean="0">
              <a:solidFill>
                <a:srgbClr val="C0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028" y="2161431"/>
            <a:ext cx="4678672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1328346" y="5733256"/>
            <a:ext cx="25955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mtClean="0"/>
              <a:t>게시판 시스템 중 </a:t>
            </a:r>
            <a:r>
              <a:rPr lang="ko-KR" altLang="en-US" sz="2000" smtClean="0">
                <a:solidFill>
                  <a:srgbClr val="00AEEF"/>
                </a:solidFill>
              </a:rPr>
              <a:t>▶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글수정의 구조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글 </a:t>
            </a:r>
            <a:r>
              <a:rPr lang="ko-KR" altLang="en-US" sz="3200" smtClean="0">
                <a:solidFill>
                  <a:schemeClr val="tx1"/>
                </a:solidFill>
              </a:rPr>
              <a:t>삭제 구조는 글 목록에서 </a:t>
            </a:r>
            <a:r>
              <a:rPr lang="en-US" altLang="ko-KR" sz="3200" smtClean="0">
                <a:solidFill>
                  <a:schemeClr val="tx1"/>
                </a:solidFill>
              </a:rPr>
              <a:t>[</a:t>
            </a:r>
            <a:r>
              <a:rPr lang="ko-KR" altLang="en-US" sz="3200" smtClean="0">
                <a:solidFill>
                  <a:schemeClr val="tx1"/>
                </a:solidFill>
              </a:rPr>
              <a:t>삭제</a:t>
            </a:r>
            <a:r>
              <a:rPr lang="en-US" altLang="ko-KR" sz="3200" smtClean="0">
                <a:solidFill>
                  <a:schemeClr val="tx1"/>
                </a:solidFill>
              </a:rPr>
              <a:t>] </a:t>
            </a:r>
            <a:r>
              <a:rPr lang="ko-KR" altLang="en-US" sz="3200" smtClean="0">
                <a:solidFill>
                  <a:schemeClr val="tx1"/>
                </a:solidFill>
              </a:rPr>
              <a:t>버튼을 </a:t>
            </a:r>
            <a:r>
              <a:rPr lang="ko-KR" altLang="en-US" sz="3200" smtClean="0">
                <a:solidFill>
                  <a:schemeClr val="tx1"/>
                </a:solidFill>
              </a:rPr>
              <a:t>누르면 동작되며 글 삭제 폼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글 </a:t>
            </a:r>
            <a:r>
              <a:rPr lang="ko-KR" altLang="en-US" sz="3200" smtClean="0">
                <a:solidFill>
                  <a:schemeClr val="tx1"/>
                </a:solidFill>
              </a:rPr>
              <a:t>삭제 </a:t>
            </a:r>
            <a:r>
              <a:rPr lang="ko-KR" altLang="en-US" sz="3200" smtClean="0">
                <a:solidFill>
                  <a:schemeClr val="tx1"/>
                </a:solidFill>
              </a:rPr>
              <a:t>처리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</a:t>
            </a:r>
            <a:r>
              <a:rPr lang="en-US" altLang="ko-KR" smtClean="0"/>
              <a:t> 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41184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3115" y="1268760"/>
            <a:ext cx="860043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400" b="1" spc="-200" smtClean="0">
                <a:solidFill>
                  <a:srgbClr val="C00000"/>
                </a:solidFill>
              </a:rPr>
              <a:t>글수정 및 삭제 페이지 작성</a:t>
            </a:r>
            <a:r>
              <a:rPr lang="en-US" altLang="ko-KR" sz="3400" b="1" spc="-200" smtClean="0">
                <a:solidFill>
                  <a:srgbClr val="C00000"/>
                </a:solidFill>
              </a:rPr>
              <a:t>(</a:t>
            </a:r>
            <a:r>
              <a:rPr lang="ko-KR" altLang="en-US" sz="3400" b="1" spc="-200" smtClean="0">
                <a:solidFill>
                  <a:srgbClr val="C00000"/>
                </a:solidFill>
              </a:rPr>
              <a:t>글내용 보기 포함</a:t>
            </a:r>
            <a:r>
              <a:rPr lang="en-US" altLang="ko-KR" sz="3400" b="1" spc="-200" smtClean="0">
                <a:solidFill>
                  <a:srgbClr val="C00000"/>
                </a:solidFill>
              </a:rPr>
              <a:t>)</a:t>
            </a:r>
            <a:endParaRPr lang="en-US" altLang="ko-KR" sz="3400" b="1" spc="-20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게시판 </a:t>
            </a:r>
            <a:r>
              <a:rPr lang="ko-KR" altLang="en-US" smtClean="0"/>
              <a:t>시스템의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84388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/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5748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게시판 </a:t>
            </a:r>
            <a:r>
              <a:rPr lang="ko-KR" altLang="en-US" sz="3600" b="1" smtClean="0">
                <a:solidFill>
                  <a:srgbClr val="C00000"/>
                </a:solidFill>
              </a:rPr>
              <a:t>시스템의 기본 구조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872916" y="6125234"/>
            <a:ext cx="3621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게시판 시스템의 기본 구조</a:t>
            </a:r>
            <a:endParaRPr lang="ko-KR" altLang="en-US" sz="200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80295" y="2204864"/>
            <a:ext cx="4968000" cy="3834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글 </a:t>
            </a:r>
            <a:r>
              <a:rPr lang="ko-KR" altLang="en-US" sz="3200" smtClean="0">
                <a:solidFill>
                  <a:schemeClr val="tx1"/>
                </a:solidFill>
              </a:rPr>
              <a:t>삭제 </a:t>
            </a:r>
            <a:r>
              <a:rPr lang="ko-KR" altLang="en-US" sz="3200" smtClean="0">
                <a:solidFill>
                  <a:schemeClr val="tx1"/>
                </a:solidFill>
              </a:rPr>
              <a:t>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pc="-30" smtClean="0">
                <a:solidFill>
                  <a:schemeClr val="tx1"/>
                </a:solidFill>
              </a:rPr>
              <a:t>글 </a:t>
            </a:r>
            <a:r>
              <a:rPr lang="ko-KR" altLang="en-US" sz="2800" spc="-30" smtClean="0">
                <a:solidFill>
                  <a:schemeClr val="tx1"/>
                </a:solidFill>
              </a:rPr>
              <a:t>목록인 </a:t>
            </a:r>
            <a:r>
              <a:rPr lang="en-US" altLang="ko-KR" sz="2800" spc="-30" smtClean="0">
                <a:solidFill>
                  <a:schemeClr val="tx1"/>
                </a:solidFill>
              </a:rPr>
              <a:t>list.jsp </a:t>
            </a:r>
            <a:r>
              <a:rPr lang="ko-KR" altLang="en-US" sz="2800" spc="-30" smtClean="0">
                <a:solidFill>
                  <a:schemeClr val="tx1"/>
                </a:solidFill>
              </a:rPr>
              <a:t>페이지에서 </a:t>
            </a:r>
            <a:r>
              <a:rPr lang="en-US" altLang="ko-KR" sz="2800" spc="-30" smtClean="0">
                <a:solidFill>
                  <a:schemeClr val="tx1"/>
                </a:solidFill>
              </a:rPr>
              <a:t>[</a:t>
            </a:r>
            <a:r>
              <a:rPr lang="ko-KR" altLang="en-US" sz="2800" spc="-30" smtClean="0">
                <a:solidFill>
                  <a:schemeClr val="tx1"/>
                </a:solidFill>
              </a:rPr>
              <a:t>삭제</a:t>
            </a:r>
            <a:r>
              <a:rPr lang="en-US" altLang="ko-KR" sz="2800" spc="-30" smtClean="0">
                <a:solidFill>
                  <a:schemeClr val="tx1"/>
                </a:solidFill>
              </a:rPr>
              <a:t>] </a:t>
            </a:r>
            <a:r>
              <a:rPr lang="ko-KR" altLang="en-US" sz="2800" spc="-30" smtClean="0">
                <a:solidFill>
                  <a:schemeClr val="tx1"/>
                </a:solidFill>
              </a:rPr>
              <a:t>버튼을 </a:t>
            </a:r>
            <a:r>
              <a:rPr lang="ko-KR" altLang="en-US" sz="2800" spc="-30" smtClean="0">
                <a:solidFill>
                  <a:schemeClr val="tx1"/>
                </a:solidFill>
              </a:rPr>
              <a:t>누르</a:t>
            </a:r>
            <a:r>
              <a:rPr lang="ko-KR" altLang="en-US" sz="2800" smtClean="0">
                <a:solidFill>
                  <a:schemeClr val="tx1"/>
                </a:solidFill>
              </a:rPr>
              <a:t>면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글 </a:t>
            </a:r>
            <a:r>
              <a:rPr lang="ko-KR" altLang="en-US" sz="2800" smtClean="0">
                <a:solidFill>
                  <a:schemeClr val="tx1"/>
                </a:solidFill>
              </a:rPr>
              <a:t>삭제 폼인 </a:t>
            </a:r>
            <a:r>
              <a:rPr lang="en-US" altLang="ko-KR" sz="2800" smtClean="0">
                <a:solidFill>
                  <a:schemeClr val="tx1"/>
                </a:solidFill>
              </a:rPr>
              <a:t>deleteForm.jsp </a:t>
            </a:r>
            <a:r>
              <a:rPr lang="ko-KR" altLang="en-US" sz="2800" smtClean="0">
                <a:solidFill>
                  <a:schemeClr val="tx1"/>
                </a:solidFill>
              </a:rPr>
              <a:t>페이지가 표시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 </a:t>
            </a:r>
            <a:r>
              <a:rPr lang="ko-KR" altLang="en-US" sz="2800" smtClean="0">
                <a:solidFill>
                  <a:schemeClr val="tx1"/>
                </a:solidFill>
              </a:rPr>
              <a:t>글삭제 폼에 삭제할 글의 비밀번호를 입력 후 </a:t>
            </a: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ko-KR" altLang="en-US" sz="2800" smtClean="0">
                <a:solidFill>
                  <a:schemeClr val="tx1"/>
                </a:solidFill>
              </a:rPr>
              <a:t>삭제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버튼을 </a:t>
            </a:r>
            <a:r>
              <a:rPr lang="ko-KR" altLang="en-US" sz="2800" smtClean="0">
                <a:solidFill>
                  <a:schemeClr val="tx1"/>
                </a:solidFill>
              </a:rPr>
              <a:t>클릭하면 </a:t>
            </a:r>
            <a:r>
              <a:rPr lang="en-US" altLang="ko-KR" sz="2800" smtClean="0">
                <a:solidFill>
                  <a:schemeClr val="tx1"/>
                </a:solidFill>
              </a:rPr>
              <a:t>deletePro.jsp </a:t>
            </a:r>
            <a:r>
              <a:rPr lang="ko-KR" altLang="en-US" sz="2800" smtClean="0">
                <a:solidFill>
                  <a:schemeClr val="tx1"/>
                </a:solidFill>
              </a:rPr>
              <a:t>페이지가 글 </a:t>
            </a:r>
            <a:r>
              <a:rPr lang="ko-KR" altLang="en-US" sz="2800" smtClean="0">
                <a:solidFill>
                  <a:schemeClr val="tx1"/>
                </a:solidFill>
              </a:rPr>
              <a:t>삭제를 </a:t>
            </a:r>
            <a:r>
              <a:rPr lang="ko-KR" altLang="en-US" sz="2800" smtClean="0">
                <a:solidFill>
                  <a:schemeClr val="tx1"/>
                </a:solidFill>
              </a:rPr>
              <a:t>처리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</a:t>
            </a:r>
            <a:r>
              <a:rPr lang="en-US" altLang="ko-KR" smtClean="0"/>
              <a:t> 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41184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3115" y="1268760"/>
            <a:ext cx="860043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400" b="1" spc="-200" smtClean="0">
                <a:solidFill>
                  <a:srgbClr val="C00000"/>
                </a:solidFill>
              </a:rPr>
              <a:t>글수정 및 삭제 페이지 작성</a:t>
            </a:r>
            <a:r>
              <a:rPr lang="en-US" altLang="ko-KR" sz="3400" b="1" spc="-200" smtClean="0">
                <a:solidFill>
                  <a:srgbClr val="C00000"/>
                </a:solidFill>
              </a:rPr>
              <a:t>(</a:t>
            </a:r>
            <a:r>
              <a:rPr lang="ko-KR" altLang="en-US" sz="3400" b="1" spc="-200" smtClean="0">
                <a:solidFill>
                  <a:srgbClr val="C00000"/>
                </a:solidFill>
              </a:rPr>
              <a:t>글내용 보기 포함</a:t>
            </a:r>
            <a:r>
              <a:rPr lang="en-US" altLang="ko-KR" sz="3400" b="1" spc="-200" smtClean="0">
                <a:solidFill>
                  <a:srgbClr val="C00000"/>
                </a:solidFill>
              </a:rPr>
              <a:t>)</a:t>
            </a:r>
            <a:endParaRPr lang="en-US" altLang="ko-KR" sz="3400" b="1" spc="-20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글 </a:t>
            </a:r>
            <a:r>
              <a:rPr lang="ko-KR" altLang="en-US" sz="3200" smtClean="0">
                <a:solidFill>
                  <a:schemeClr val="tx1"/>
                </a:solidFill>
              </a:rPr>
              <a:t>삭제 </a:t>
            </a:r>
            <a:r>
              <a:rPr lang="ko-KR" altLang="en-US" sz="3200" smtClean="0">
                <a:solidFill>
                  <a:schemeClr val="tx1"/>
                </a:solidFill>
              </a:rPr>
              <a:t>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</a:t>
            </a:r>
            <a:r>
              <a:rPr lang="en-US" altLang="ko-KR" smtClean="0"/>
              <a:t> 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41184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3115" y="1268760"/>
            <a:ext cx="860043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400" b="1" spc="-200" smtClean="0">
                <a:solidFill>
                  <a:srgbClr val="C00000"/>
                </a:solidFill>
              </a:rPr>
              <a:t>글수정 및 삭제 페이지 작성</a:t>
            </a:r>
            <a:r>
              <a:rPr lang="en-US" altLang="ko-KR" sz="3400" b="1" spc="-200" smtClean="0">
                <a:solidFill>
                  <a:srgbClr val="C00000"/>
                </a:solidFill>
              </a:rPr>
              <a:t>(</a:t>
            </a:r>
            <a:r>
              <a:rPr lang="ko-KR" altLang="en-US" sz="3400" b="1" spc="-200" smtClean="0">
                <a:solidFill>
                  <a:srgbClr val="C00000"/>
                </a:solidFill>
              </a:rPr>
              <a:t>글내용 보기 포함</a:t>
            </a:r>
            <a:r>
              <a:rPr lang="en-US" altLang="ko-KR" sz="3400" b="1" spc="-200" smtClean="0">
                <a:solidFill>
                  <a:srgbClr val="C00000"/>
                </a:solidFill>
              </a:rPr>
              <a:t>)</a:t>
            </a:r>
            <a:endParaRPr lang="en-US" altLang="ko-KR" sz="3400" b="1" spc="-200" smtClean="0">
              <a:solidFill>
                <a:srgbClr val="C00000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4448" y="2132856"/>
            <a:ext cx="3420000" cy="4394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899592" y="6125234"/>
            <a:ext cx="4224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mtClean="0"/>
              <a:t>게시판 시스템 중 글삭제의 구조 </a:t>
            </a:r>
            <a:r>
              <a:rPr lang="ko-KR" altLang="en-US" sz="2000" smtClean="0">
                <a:solidFill>
                  <a:srgbClr val="00AEEF"/>
                </a:solidFill>
              </a:rPr>
              <a:t>▶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필요 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updateForm.jsp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글을 </a:t>
            </a:r>
            <a:r>
              <a:rPr lang="ko-KR" altLang="en-US" sz="2400" smtClean="0">
                <a:solidFill>
                  <a:schemeClr val="tx1"/>
                </a:solidFill>
              </a:rPr>
              <a:t>수정하기 위한 폼을 </a:t>
            </a:r>
            <a:r>
              <a:rPr lang="ko-KR" altLang="en-US" sz="2400" smtClean="0">
                <a:solidFill>
                  <a:schemeClr val="tx1"/>
                </a:solidFill>
              </a:rPr>
              <a:t>제공하는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updatePro.jsp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글의 </a:t>
            </a:r>
            <a:r>
              <a:rPr lang="ko-KR" altLang="en-US" sz="2400" smtClean="0">
                <a:solidFill>
                  <a:schemeClr val="tx1"/>
                </a:solidFill>
              </a:rPr>
              <a:t>수정을 </a:t>
            </a:r>
            <a:r>
              <a:rPr lang="ko-KR" altLang="en-US" sz="2400" smtClean="0">
                <a:solidFill>
                  <a:schemeClr val="tx1"/>
                </a:solidFill>
              </a:rPr>
              <a:t>처리하는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deleteForm.jsp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글을 </a:t>
            </a:r>
            <a:r>
              <a:rPr lang="ko-KR" altLang="en-US" sz="2400" smtClean="0">
                <a:solidFill>
                  <a:schemeClr val="tx1"/>
                </a:solidFill>
              </a:rPr>
              <a:t>삭제하기 위한 폼을 제공하는 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</a:t>
            </a:r>
            <a:r>
              <a:rPr lang="en-US" altLang="ko-KR" smtClean="0"/>
              <a:t> 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41184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3115" y="1268760"/>
            <a:ext cx="860043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400" b="1" spc="-200" smtClean="0">
                <a:solidFill>
                  <a:srgbClr val="C00000"/>
                </a:solidFill>
              </a:rPr>
              <a:t>글수정 및 삭제 페이지 작성</a:t>
            </a:r>
            <a:r>
              <a:rPr lang="en-US" altLang="ko-KR" sz="3400" b="1" spc="-200" smtClean="0">
                <a:solidFill>
                  <a:srgbClr val="C00000"/>
                </a:solidFill>
              </a:rPr>
              <a:t>(</a:t>
            </a:r>
            <a:r>
              <a:rPr lang="ko-KR" altLang="en-US" sz="3400" b="1" spc="-200" smtClean="0">
                <a:solidFill>
                  <a:srgbClr val="C00000"/>
                </a:solidFill>
              </a:rPr>
              <a:t>글내용 보기 포함</a:t>
            </a:r>
            <a:r>
              <a:rPr lang="en-US" altLang="ko-KR" sz="3400" b="1" spc="-200" smtClean="0">
                <a:solidFill>
                  <a:srgbClr val="C00000"/>
                </a:solidFill>
              </a:rPr>
              <a:t>)</a:t>
            </a:r>
            <a:endParaRPr lang="en-US" altLang="ko-KR" sz="3400" b="1" spc="-20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필요 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deletePro.jsp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글의 </a:t>
            </a:r>
            <a:r>
              <a:rPr lang="ko-KR" altLang="en-US" sz="2400" smtClean="0">
                <a:solidFill>
                  <a:schemeClr val="tx1"/>
                </a:solidFill>
              </a:rPr>
              <a:t>삭제를 </a:t>
            </a:r>
            <a:r>
              <a:rPr lang="ko-KR" altLang="en-US" sz="2400" smtClean="0">
                <a:solidFill>
                  <a:schemeClr val="tx1"/>
                </a:solidFill>
              </a:rPr>
              <a:t>처리하는 </a:t>
            </a:r>
            <a:r>
              <a:rPr lang="ko-KR" altLang="en-US" sz="2400" smtClean="0">
                <a:solidFill>
                  <a:schemeClr val="tx1"/>
                </a:solidFill>
              </a:rPr>
              <a:t>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update.js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글 </a:t>
            </a:r>
            <a:r>
              <a:rPr lang="ko-KR" altLang="en-US" sz="2400" smtClean="0">
                <a:solidFill>
                  <a:schemeClr val="tx1"/>
                </a:solidFill>
              </a:rPr>
              <a:t>수정과 관련된 요청을 처리한다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글수정 폼에서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ko-KR" altLang="en-US" sz="2400" smtClean="0">
                <a:solidFill>
                  <a:schemeClr val="tx1"/>
                </a:solidFill>
              </a:rPr>
              <a:t>수정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취소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 </a:t>
            </a:r>
            <a:r>
              <a:rPr lang="ko-KR" altLang="en-US" sz="2400" smtClean="0">
                <a:solidFill>
                  <a:schemeClr val="tx1"/>
                </a:solidFill>
              </a:rPr>
              <a:t>클릭 시 </a:t>
            </a:r>
            <a:r>
              <a:rPr lang="ko-KR" altLang="en-US" sz="2400" smtClean="0">
                <a:solidFill>
                  <a:schemeClr val="tx1"/>
                </a:solidFill>
              </a:rPr>
              <a:t>작업을 </a:t>
            </a:r>
            <a:r>
              <a:rPr lang="ko-KR" altLang="en-US" sz="2400" smtClean="0">
                <a:solidFill>
                  <a:schemeClr val="tx1"/>
                </a:solidFill>
              </a:rPr>
              <a:t>처리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</a:t>
            </a:r>
            <a:r>
              <a:rPr lang="en-US" altLang="ko-KR" smtClean="0"/>
              <a:t> 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41184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3115" y="1268760"/>
            <a:ext cx="860043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400" b="1" spc="-200" smtClean="0">
                <a:solidFill>
                  <a:srgbClr val="C00000"/>
                </a:solidFill>
              </a:rPr>
              <a:t>글수정 및 삭제 페이지 작성</a:t>
            </a:r>
            <a:r>
              <a:rPr lang="en-US" altLang="ko-KR" sz="3400" b="1" spc="-200" smtClean="0">
                <a:solidFill>
                  <a:srgbClr val="C00000"/>
                </a:solidFill>
              </a:rPr>
              <a:t>(</a:t>
            </a:r>
            <a:r>
              <a:rPr lang="ko-KR" altLang="en-US" sz="3400" b="1" spc="-200" smtClean="0">
                <a:solidFill>
                  <a:srgbClr val="C00000"/>
                </a:solidFill>
              </a:rPr>
              <a:t>글내용 보기 포함</a:t>
            </a:r>
            <a:r>
              <a:rPr lang="en-US" altLang="ko-KR" sz="3400" b="1" spc="-200" smtClean="0">
                <a:solidFill>
                  <a:srgbClr val="C00000"/>
                </a:solidFill>
              </a:rPr>
              <a:t>)</a:t>
            </a:r>
            <a:endParaRPr lang="en-US" altLang="ko-KR" sz="3400" b="1" spc="-20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[</a:t>
            </a:r>
            <a:r>
              <a:rPr lang="ko-KR" altLang="en-US" sz="3200" smtClean="0">
                <a:solidFill>
                  <a:schemeClr val="tx1"/>
                </a:solidFill>
              </a:rPr>
              <a:t>글쓰기</a:t>
            </a:r>
            <a:r>
              <a:rPr lang="en-US" altLang="ko-KR" sz="3200" smtClean="0">
                <a:solidFill>
                  <a:schemeClr val="tx1"/>
                </a:solidFill>
              </a:rPr>
              <a:t>]-</a:t>
            </a:r>
            <a:r>
              <a:rPr lang="ko-KR" altLang="en-US" sz="3200" smtClean="0">
                <a:solidFill>
                  <a:schemeClr val="tx1"/>
                </a:solidFill>
              </a:rPr>
              <a:t>사용자가 </a:t>
            </a:r>
            <a:r>
              <a:rPr lang="ko-KR" altLang="en-US" sz="3200" smtClean="0">
                <a:solidFill>
                  <a:schemeClr val="tx1"/>
                </a:solidFill>
              </a:rPr>
              <a:t>게시판에 글 쓰는 </a:t>
            </a:r>
            <a:r>
              <a:rPr lang="ko-KR" altLang="en-US" sz="3200" smtClean="0">
                <a:solidFill>
                  <a:schemeClr val="tx1"/>
                </a:solidFill>
              </a:rPr>
              <a:t>것을 </a:t>
            </a:r>
            <a:r>
              <a:rPr lang="ko-KR" altLang="en-US" sz="3200" smtClean="0">
                <a:solidFill>
                  <a:schemeClr val="tx1"/>
                </a:solidFill>
              </a:rPr>
              <a:t>제공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[</a:t>
            </a:r>
            <a:r>
              <a:rPr lang="ko-KR" altLang="en-US" sz="3200" smtClean="0">
                <a:solidFill>
                  <a:schemeClr val="tx1"/>
                </a:solidFill>
              </a:rPr>
              <a:t>글목록</a:t>
            </a:r>
            <a:r>
              <a:rPr lang="en-US" altLang="ko-KR" sz="3200" smtClean="0">
                <a:solidFill>
                  <a:schemeClr val="tx1"/>
                </a:solidFill>
              </a:rPr>
              <a:t>]-</a:t>
            </a:r>
            <a:r>
              <a:rPr lang="ko-KR" altLang="en-US" sz="3200" smtClean="0">
                <a:solidFill>
                  <a:schemeClr val="tx1"/>
                </a:solidFill>
              </a:rPr>
              <a:t>게시판의 </a:t>
            </a:r>
            <a:r>
              <a:rPr lang="ko-KR" altLang="en-US" sz="3200" smtClean="0">
                <a:solidFill>
                  <a:schemeClr val="tx1"/>
                </a:solidFill>
              </a:rPr>
              <a:t>쓰인 글의 </a:t>
            </a:r>
            <a:r>
              <a:rPr lang="ko-KR" altLang="en-US" sz="3200" smtClean="0">
                <a:solidFill>
                  <a:schemeClr val="tx1"/>
                </a:solidFill>
              </a:rPr>
              <a:t>목록을 </a:t>
            </a:r>
            <a:r>
              <a:rPr lang="ko-KR" altLang="en-US" sz="3200" smtClean="0">
                <a:solidFill>
                  <a:schemeClr val="tx1"/>
                </a:solidFill>
              </a:rPr>
              <a:t>제공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[</a:t>
            </a:r>
            <a:r>
              <a:rPr lang="ko-KR" altLang="en-US" sz="3200" smtClean="0">
                <a:solidFill>
                  <a:schemeClr val="tx1"/>
                </a:solidFill>
              </a:rPr>
              <a:t>글읽기</a:t>
            </a:r>
            <a:r>
              <a:rPr lang="en-US" altLang="ko-KR" sz="3200" smtClean="0">
                <a:solidFill>
                  <a:schemeClr val="tx1"/>
                </a:solidFill>
              </a:rPr>
              <a:t>]-</a:t>
            </a:r>
            <a:r>
              <a:rPr lang="ko-KR" altLang="en-US" sz="3200" smtClean="0">
                <a:solidFill>
                  <a:schemeClr val="tx1"/>
                </a:solidFill>
              </a:rPr>
              <a:t>게시판에 </a:t>
            </a:r>
            <a:r>
              <a:rPr lang="ko-KR" altLang="en-US" sz="3200" smtClean="0">
                <a:solidFill>
                  <a:schemeClr val="tx1"/>
                </a:solidFill>
              </a:rPr>
              <a:t>쓰인 글의 내용을 읽는 </a:t>
            </a:r>
            <a:r>
              <a:rPr lang="ko-KR" altLang="en-US" sz="3200" smtClean="0">
                <a:solidFill>
                  <a:schemeClr val="tx1"/>
                </a:solidFill>
              </a:rPr>
              <a:t>것을 </a:t>
            </a:r>
            <a:r>
              <a:rPr lang="ko-KR" altLang="en-US" sz="3200" smtClean="0">
                <a:solidFill>
                  <a:schemeClr val="tx1"/>
                </a:solidFill>
              </a:rPr>
              <a:t>제공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[</a:t>
            </a:r>
            <a:r>
              <a:rPr lang="ko-KR" altLang="en-US" sz="3200" smtClean="0">
                <a:solidFill>
                  <a:schemeClr val="tx1"/>
                </a:solidFill>
              </a:rPr>
              <a:t>글수정</a:t>
            </a:r>
            <a:r>
              <a:rPr lang="en-US" altLang="ko-KR" sz="3200" smtClean="0">
                <a:solidFill>
                  <a:schemeClr val="tx1"/>
                </a:solidFill>
              </a:rPr>
              <a:t>]-</a:t>
            </a:r>
            <a:r>
              <a:rPr lang="ko-KR" altLang="en-US" sz="3200" smtClean="0">
                <a:solidFill>
                  <a:schemeClr val="tx1"/>
                </a:solidFill>
              </a:rPr>
              <a:t>게시판에 </a:t>
            </a:r>
            <a:r>
              <a:rPr lang="ko-KR" altLang="en-US" sz="3200" smtClean="0">
                <a:solidFill>
                  <a:schemeClr val="tx1"/>
                </a:solidFill>
              </a:rPr>
              <a:t>쓰인 글의 제목 및 내용의 </a:t>
            </a:r>
            <a:r>
              <a:rPr lang="ko-KR" altLang="en-US" sz="3200" smtClean="0">
                <a:solidFill>
                  <a:schemeClr val="tx1"/>
                </a:solidFill>
              </a:rPr>
              <a:t>수정을 </a:t>
            </a:r>
            <a:r>
              <a:rPr lang="ko-KR" altLang="en-US" sz="3200" smtClean="0">
                <a:solidFill>
                  <a:schemeClr val="tx1"/>
                </a:solidFill>
              </a:rPr>
              <a:t>제공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[</a:t>
            </a:r>
            <a:r>
              <a:rPr lang="ko-KR" altLang="en-US" sz="3200" smtClean="0">
                <a:solidFill>
                  <a:schemeClr val="tx1"/>
                </a:solidFill>
              </a:rPr>
              <a:t>글삭제</a:t>
            </a:r>
            <a:r>
              <a:rPr lang="en-US" altLang="ko-KR" sz="3200" smtClean="0">
                <a:solidFill>
                  <a:schemeClr val="tx1"/>
                </a:solidFill>
              </a:rPr>
              <a:t>]-</a:t>
            </a:r>
            <a:r>
              <a:rPr lang="ko-KR" altLang="en-US" sz="3200" smtClean="0">
                <a:solidFill>
                  <a:schemeClr val="tx1"/>
                </a:solidFill>
              </a:rPr>
              <a:t>게시판에 </a:t>
            </a:r>
            <a:r>
              <a:rPr lang="ko-KR" altLang="en-US" sz="3200" smtClean="0">
                <a:solidFill>
                  <a:schemeClr val="tx1"/>
                </a:solidFill>
              </a:rPr>
              <a:t>쓰인 글의 </a:t>
            </a:r>
            <a:r>
              <a:rPr lang="ko-KR" altLang="en-US" sz="3200" smtClean="0">
                <a:solidFill>
                  <a:schemeClr val="tx1"/>
                </a:solidFill>
              </a:rPr>
              <a:t>삭제를 </a:t>
            </a:r>
            <a:r>
              <a:rPr lang="ko-KR" altLang="en-US" sz="3200" smtClean="0">
                <a:solidFill>
                  <a:schemeClr val="tx1"/>
                </a:solidFill>
              </a:rPr>
              <a:t>제공</a:t>
            </a:r>
            <a:endParaRPr lang="ko-KR" altLang="en-US" sz="32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5748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게시판 </a:t>
            </a:r>
            <a:r>
              <a:rPr lang="ko-KR" altLang="en-US" sz="3600" b="1" smtClean="0">
                <a:solidFill>
                  <a:srgbClr val="C00000"/>
                </a:solidFill>
              </a:rPr>
              <a:t>시스템의 기본 구조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 </a:t>
            </a:r>
            <a:r>
              <a:rPr lang="ko-KR" altLang="en-US" smtClean="0"/>
              <a:t>시스템의 개요</a:t>
            </a:r>
            <a:endParaRPr lang="ko-KR" altLang="en-US" dirty="0" smtClean="0"/>
          </a:p>
        </p:txBody>
      </p:sp>
      <p:grpSp>
        <p:nvGrpSpPr>
          <p:cNvPr id="15" name="그룹 5"/>
          <p:cNvGrpSpPr/>
          <p:nvPr/>
        </p:nvGrpSpPr>
        <p:grpSpPr>
          <a:xfrm>
            <a:off x="2843888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create table board(</a:t>
            </a:r>
          </a:p>
          <a:p>
            <a:pPr lvl="1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num int not null primary key auto_increment,</a:t>
            </a:r>
          </a:p>
          <a:p>
            <a:pPr lvl="1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writer varchar(50) not null,</a:t>
            </a:r>
          </a:p>
          <a:p>
            <a:pPr lvl="1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subject varchar(50) not null,</a:t>
            </a:r>
          </a:p>
          <a:p>
            <a:pPr lvl="1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content text not null,</a:t>
            </a:r>
          </a:p>
          <a:p>
            <a:pPr lvl="1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passwd varchar(60) not null,</a:t>
            </a:r>
          </a:p>
          <a:p>
            <a:pPr lvl="1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reg_date datetime not null,</a:t>
            </a:r>
          </a:p>
          <a:p>
            <a:pPr lvl="1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ip varchar(30) not null,</a:t>
            </a:r>
          </a:p>
          <a:p>
            <a:pPr lvl="1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readcount int default 0,</a:t>
            </a:r>
          </a:p>
          <a:p>
            <a:pPr lvl="1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ref int not null,</a:t>
            </a:r>
          </a:p>
          <a:p>
            <a:pPr lvl="1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re_step smallint not null,</a:t>
            </a:r>
          </a:p>
          <a:p>
            <a:pPr lvl="1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re_level smallint not null</a:t>
            </a:r>
          </a:p>
          <a:p>
            <a:pPr lvl="1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);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63115" y="1268760"/>
            <a:ext cx="48946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[board] </a:t>
            </a:r>
            <a:r>
              <a:rPr lang="ko-KR" altLang="en-US" sz="3600" b="1" smtClean="0">
                <a:solidFill>
                  <a:srgbClr val="C00000"/>
                </a:solidFill>
              </a:rPr>
              <a:t>테이블의 구조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 필요</a:t>
            </a:r>
            <a:r>
              <a:rPr lang="en-US" altLang="ko-KR" smtClean="0"/>
              <a:t> </a:t>
            </a:r>
            <a:r>
              <a:rPr lang="ko-KR" altLang="en-US" smtClean="0"/>
              <a:t>테이블 작성</a:t>
            </a:r>
            <a:endParaRPr lang="ko-KR" altLang="en-US" dirty="0" smtClean="0"/>
          </a:p>
        </p:txBody>
      </p:sp>
      <p:grpSp>
        <p:nvGrpSpPr>
          <p:cNvPr id="26" name="그룹 5"/>
          <p:cNvGrpSpPr/>
          <p:nvPr/>
        </p:nvGrpSpPr>
        <p:grpSpPr>
          <a:xfrm>
            <a:off x="2123728" y="205026"/>
            <a:ext cx="720000" cy="847710"/>
            <a:chOff x="2843888" y="205026"/>
            <a:chExt cx="720000" cy="847710"/>
          </a:xfrm>
        </p:grpSpPr>
        <p:pic>
          <p:nvPicPr>
            <p:cNvPr id="27" name="그림 26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>
              <a:lnSpc>
                <a:spcPts val="4400"/>
              </a:lnSpc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pc="-150" smtClean="0">
                <a:solidFill>
                  <a:schemeClr val="tx1"/>
                </a:solidFill>
              </a:rPr>
              <a:t>필드 설명</a:t>
            </a:r>
            <a:endParaRPr lang="en-US" altLang="ko-KR" sz="3600" spc="-150" smtClean="0">
              <a:solidFill>
                <a:schemeClr val="tx1"/>
              </a:solidFill>
            </a:endParaRPr>
          </a:p>
          <a:p>
            <a:pPr marL="266700" lvl="1" indent="-266700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pc="-150" smtClean="0">
                <a:solidFill>
                  <a:schemeClr val="tx1"/>
                </a:solidFill>
              </a:rPr>
              <a:t>id </a:t>
            </a:r>
            <a:r>
              <a:rPr lang="en-US" altLang="ko-KR" sz="3200" smtClean="0">
                <a:solidFill>
                  <a:schemeClr val="tx1"/>
                </a:solidFill>
              </a:rPr>
              <a:t>num : </a:t>
            </a:r>
            <a:r>
              <a:rPr lang="ko-KR" altLang="en-US" sz="3200" smtClean="0">
                <a:solidFill>
                  <a:schemeClr val="tx1"/>
                </a:solidFill>
              </a:rPr>
              <a:t>글번호를 </a:t>
            </a:r>
            <a:r>
              <a:rPr lang="ko-KR" altLang="en-US" sz="3200" smtClean="0">
                <a:solidFill>
                  <a:schemeClr val="tx1"/>
                </a:solidFill>
              </a:rPr>
              <a:t>저장하는 </a:t>
            </a:r>
            <a:r>
              <a:rPr lang="ko-KR" altLang="en-US" sz="3200" smtClean="0">
                <a:solidFill>
                  <a:schemeClr val="tx1"/>
                </a:solidFill>
              </a:rPr>
              <a:t>필드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writer : </a:t>
            </a:r>
            <a:r>
              <a:rPr lang="ko-KR" altLang="en-US" sz="3200" smtClean="0">
                <a:solidFill>
                  <a:schemeClr val="tx1"/>
                </a:solidFill>
              </a:rPr>
              <a:t>글쓴이를 저장하는 필드</a:t>
            </a:r>
          </a:p>
          <a:p>
            <a:pPr marL="266700" lvl="1" indent="-266700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subject : </a:t>
            </a:r>
            <a:r>
              <a:rPr lang="ko-KR" altLang="en-US" sz="3200" smtClean="0">
                <a:solidFill>
                  <a:schemeClr val="tx1"/>
                </a:solidFill>
              </a:rPr>
              <a:t>글제목을 저장하는 필드</a:t>
            </a:r>
          </a:p>
          <a:p>
            <a:pPr marL="266700" lvl="1" indent="-266700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content :</a:t>
            </a:r>
            <a:r>
              <a:rPr lang="ko-KR" altLang="en-US" sz="3200" smtClean="0">
                <a:solidFill>
                  <a:schemeClr val="tx1"/>
                </a:solidFill>
              </a:rPr>
              <a:t>글내용을 저장하는 필드</a:t>
            </a:r>
          </a:p>
          <a:p>
            <a:pPr marL="266700" lvl="1" indent="-266700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passwd : </a:t>
            </a:r>
            <a:r>
              <a:rPr lang="ko-KR" altLang="en-US" sz="3200" smtClean="0">
                <a:solidFill>
                  <a:schemeClr val="tx1"/>
                </a:solidFill>
              </a:rPr>
              <a:t>글의 비밀번호를 저장하는 필드</a:t>
            </a:r>
          </a:p>
          <a:p>
            <a:pPr marL="266700" lvl="1" indent="-266700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reg_date : </a:t>
            </a:r>
            <a:r>
              <a:rPr lang="ko-KR" altLang="en-US" sz="3200" smtClean="0">
                <a:solidFill>
                  <a:schemeClr val="tx1"/>
                </a:solidFill>
              </a:rPr>
              <a:t>글을 쓴 날짜를 저장하는 필드</a:t>
            </a:r>
          </a:p>
          <a:p>
            <a:pPr marL="266700" lvl="1" indent="-266700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ip : </a:t>
            </a:r>
            <a:r>
              <a:rPr lang="ko-KR" altLang="en-US" sz="3200" smtClean="0">
                <a:solidFill>
                  <a:schemeClr val="tx1"/>
                </a:solidFill>
              </a:rPr>
              <a:t>글쓴이의 </a:t>
            </a:r>
            <a:r>
              <a:rPr lang="en-US" altLang="ko-KR" sz="3200" smtClean="0">
                <a:solidFill>
                  <a:schemeClr val="tx1"/>
                </a:solidFill>
              </a:rPr>
              <a:t>ip</a:t>
            </a:r>
            <a:r>
              <a:rPr lang="ko-KR" altLang="en-US" sz="3200" smtClean="0">
                <a:solidFill>
                  <a:schemeClr val="tx1"/>
                </a:solidFill>
              </a:rPr>
              <a:t>를 저장하는 필드</a:t>
            </a:r>
            <a:endParaRPr lang="ko-KR" altLang="en-US" sz="32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 필요</a:t>
            </a:r>
            <a:r>
              <a:rPr lang="en-US" altLang="ko-KR" smtClean="0"/>
              <a:t> </a:t>
            </a:r>
            <a:r>
              <a:rPr lang="ko-KR" altLang="en-US" smtClean="0"/>
              <a:t>테이블 작성</a:t>
            </a:r>
            <a:endParaRPr lang="ko-KR" altLang="en-US" dirty="0" smtClean="0"/>
          </a:p>
        </p:txBody>
      </p:sp>
      <p:grpSp>
        <p:nvGrpSpPr>
          <p:cNvPr id="13" name="그룹 5"/>
          <p:cNvGrpSpPr/>
          <p:nvPr/>
        </p:nvGrpSpPr>
        <p:grpSpPr>
          <a:xfrm>
            <a:off x="2123728" y="205026"/>
            <a:ext cx="720000" cy="847710"/>
            <a:chOff x="2843888" y="205026"/>
            <a:chExt cx="720000" cy="847710"/>
          </a:xfrm>
        </p:grpSpPr>
        <p:pic>
          <p:nvPicPr>
            <p:cNvPr id="15" name="그림 1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763115" y="1268760"/>
            <a:ext cx="48946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[board] </a:t>
            </a:r>
            <a:r>
              <a:rPr lang="ko-KR" altLang="en-US" sz="3600" b="1" smtClean="0">
                <a:solidFill>
                  <a:srgbClr val="C00000"/>
                </a:solidFill>
              </a:rPr>
              <a:t>테이블의 구조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>
              <a:lnSpc>
                <a:spcPts val="4400"/>
              </a:lnSpc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pc="-150" smtClean="0">
                <a:solidFill>
                  <a:schemeClr val="tx1"/>
                </a:solidFill>
              </a:rPr>
              <a:t>필드 설명</a:t>
            </a:r>
            <a:endParaRPr lang="en-US" altLang="ko-KR" sz="3600" spc="-150" smtClean="0">
              <a:solidFill>
                <a:schemeClr val="tx1"/>
              </a:solidFill>
            </a:endParaRPr>
          </a:p>
          <a:p>
            <a:pPr marL="266700" lvl="1" indent="-266700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pc="-40" smtClean="0">
                <a:solidFill>
                  <a:schemeClr val="tx1"/>
                </a:solidFill>
              </a:rPr>
              <a:t>id </a:t>
            </a:r>
            <a:r>
              <a:rPr lang="en-US" altLang="ko-KR" sz="3200" spc="-40" smtClean="0">
                <a:solidFill>
                  <a:schemeClr val="tx1"/>
                </a:solidFill>
              </a:rPr>
              <a:t>readcount : </a:t>
            </a:r>
            <a:r>
              <a:rPr lang="ko-KR" altLang="en-US" sz="3200" spc="-40" smtClean="0">
                <a:solidFill>
                  <a:schemeClr val="tx1"/>
                </a:solidFill>
              </a:rPr>
              <a:t>글의 조회수를 </a:t>
            </a:r>
            <a:r>
              <a:rPr lang="ko-KR" altLang="en-US" sz="3200" spc="-40" smtClean="0">
                <a:solidFill>
                  <a:schemeClr val="tx1"/>
                </a:solidFill>
              </a:rPr>
              <a:t>저장하는 </a:t>
            </a:r>
            <a:r>
              <a:rPr lang="ko-KR" altLang="en-US" sz="3200" spc="-40" smtClean="0">
                <a:solidFill>
                  <a:schemeClr val="tx1"/>
                </a:solidFill>
              </a:rPr>
              <a:t>필드</a:t>
            </a:r>
            <a:endParaRPr lang="en-US" altLang="ko-KR" sz="3200" spc="-40" smtClean="0">
              <a:solidFill>
                <a:schemeClr val="tx1"/>
              </a:solidFill>
            </a:endParaRPr>
          </a:p>
          <a:p>
            <a:pPr marL="266700" lvl="1" indent="-266700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단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이 게시판 시스템에서는 조회수를 누적하는 부분을 사용하지 않는다</a:t>
            </a:r>
            <a:r>
              <a:rPr lang="en-US" altLang="ko-KR" sz="3200" smtClean="0">
                <a:solidFill>
                  <a:schemeClr val="tx1"/>
                </a:solidFill>
              </a:rPr>
              <a:t>.</a:t>
            </a:r>
          </a:p>
          <a:p>
            <a:pPr marL="266700" lvl="1" indent="-266700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ref : </a:t>
            </a:r>
            <a:r>
              <a:rPr lang="ko-KR" altLang="en-US" sz="3200" smtClean="0">
                <a:solidFill>
                  <a:schemeClr val="tx1"/>
                </a:solidFill>
              </a:rPr>
              <a:t>글을 그룹화하기 위한 필드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제목글과 그에 딸린 답변글이 그룹화</a:t>
            </a:r>
          </a:p>
          <a:p>
            <a:pPr marL="266700" lvl="1" indent="-266700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re_step : </a:t>
            </a:r>
            <a:r>
              <a:rPr lang="ko-KR" altLang="en-US" sz="3200" smtClean="0">
                <a:solidFill>
                  <a:schemeClr val="tx1"/>
                </a:solidFill>
              </a:rPr>
              <a:t>제목글과 답변글의 순서를 정리하기 위한 필드</a:t>
            </a:r>
          </a:p>
          <a:p>
            <a:pPr marL="266700" lvl="1" indent="-266700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re_level : </a:t>
            </a:r>
            <a:r>
              <a:rPr lang="ko-KR" altLang="en-US" sz="3200" smtClean="0">
                <a:solidFill>
                  <a:schemeClr val="tx1"/>
                </a:solidFill>
              </a:rPr>
              <a:t>글의 레벨을 저장하는 필드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 필요</a:t>
            </a:r>
            <a:r>
              <a:rPr lang="en-US" altLang="ko-KR" smtClean="0"/>
              <a:t> </a:t>
            </a:r>
            <a:r>
              <a:rPr lang="ko-KR" altLang="en-US" smtClean="0"/>
              <a:t>테이블 작성</a:t>
            </a:r>
            <a:endParaRPr lang="ko-KR" altLang="en-US" dirty="0" smtClean="0"/>
          </a:p>
        </p:txBody>
      </p:sp>
      <p:grpSp>
        <p:nvGrpSpPr>
          <p:cNvPr id="2" name="그룹 5"/>
          <p:cNvGrpSpPr/>
          <p:nvPr/>
        </p:nvGrpSpPr>
        <p:grpSpPr>
          <a:xfrm>
            <a:off x="2123728" y="205026"/>
            <a:ext cx="720000" cy="847710"/>
            <a:chOff x="2843888" y="205026"/>
            <a:chExt cx="720000" cy="847710"/>
          </a:xfrm>
        </p:grpSpPr>
        <p:pic>
          <p:nvPicPr>
            <p:cNvPr id="15" name="그림 1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48946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[board] </a:t>
            </a:r>
            <a:r>
              <a:rPr lang="ko-KR" altLang="en-US" sz="3600" b="1" smtClean="0">
                <a:solidFill>
                  <a:srgbClr val="C00000"/>
                </a:solidFill>
              </a:rPr>
              <a:t>테이블의 구조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개요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36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게시판 자바빈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3419872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527471" y="6125234"/>
            <a:ext cx="43123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</a:t>
            </a:r>
            <a:r>
              <a:rPr lang="en-US" altLang="ko-KR" sz="2000" smtClean="0"/>
              <a:t>JSP </a:t>
            </a:r>
            <a:r>
              <a:rPr lang="ko-KR" altLang="en-US" sz="2000" smtClean="0"/>
              <a:t>페이지</a:t>
            </a:r>
            <a:r>
              <a:rPr lang="en-US" altLang="ko-KR" sz="2000" smtClean="0"/>
              <a:t>, </a:t>
            </a:r>
            <a:r>
              <a:rPr lang="ko-KR" altLang="en-US" sz="2000" smtClean="0"/>
              <a:t>자바빈 및 </a:t>
            </a:r>
            <a:r>
              <a:rPr lang="en-US" altLang="ko-KR" sz="2000" smtClean="0"/>
              <a:t>DB</a:t>
            </a:r>
            <a:r>
              <a:rPr lang="ko-KR" altLang="en-US" sz="2000" smtClean="0"/>
              <a:t>의 관계</a:t>
            </a:r>
            <a:endParaRPr lang="ko-KR" altLang="en-US" sz="200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0799" y="2704963"/>
            <a:ext cx="7560000" cy="3378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1844</Words>
  <Application>Microsoft Office PowerPoint</Application>
  <PresentationFormat>화면 슬라이드 쇼(4:3)</PresentationFormat>
  <Paragraphs>501</Paragraphs>
  <Slides>43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Office 테마</vt:lpstr>
      <vt:lpstr>자바빈/커넥션 풀/세션을 사용한 Ajax 기반의 게시판 시스템</vt:lpstr>
      <vt:lpstr>목차(1/2)</vt:lpstr>
      <vt:lpstr>목차(2/2)</vt:lpstr>
      <vt:lpstr>게시판 시스템의 개요</vt:lpstr>
      <vt:lpstr>게시판 시스템의 개요</vt:lpstr>
      <vt:lpstr>게시판 필요 테이블 작성</vt:lpstr>
      <vt:lpstr>게시판 필요 테이블 작성</vt:lpstr>
      <vt:lpstr>게시판 필요 테이블 작성</vt:lpstr>
      <vt:lpstr>게시판 자바빈 작성</vt:lpstr>
      <vt:lpstr>게시판 자바빈 작성</vt:lpstr>
      <vt:lpstr>게시판 자바빈 작성</vt:lpstr>
      <vt:lpstr>게시판 자바빈 작성</vt:lpstr>
      <vt:lpstr>게시판 자바빈 작성</vt:lpstr>
      <vt:lpstr>게시판 자바빈 작성</vt:lpstr>
      <vt:lpstr>게시판 자바빈 작성</vt:lpstr>
      <vt:lpstr>게시판 자바빈 작성</vt:lpstr>
      <vt:lpstr>게시판 자바빈 작성</vt:lpstr>
      <vt:lpstr>게시판 자바빈 작성</vt:lpstr>
      <vt:lpstr>게시판 자바빈 작성</vt:lpstr>
      <vt:lpstr>게시판 JSP 페이지 작성</vt:lpstr>
      <vt:lpstr>게시판 JSP 페이지 작성</vt:lpstr>
      <vt:lpstr>게시판 JSP 페이지 작성</vt:lpstr>
      <vt:lpstr>게시판 JSP 페이지 작성</vt:lpstr>
      <vt:lpstr>게시판 JSP 페이지 작성</vt:lpstr>
      <vt:lpstr>게시판 JSP 페이지 작성</vt:lpstr>
      <vt:lpstr>게시판 JSP 페이지 작성</vt:lpstr>
      <vt:lpstr>게시판 JSP 페이지 작성</vt:lpstr>
      <vt:lpstr>게시판 JSP 페이지 작성</vt:lpstr>
      <vt:lpstr>게시판 JSP 페이지 작성</vt:lpstr>
      <vt:lpstr>게시판 JSP 페이지 작성</vt:lpstr>
      <vt:lpstr>게시판 JSP 페이지 작성</vt:lpstr>
      <vt:lpstr>게시판 JSP 페이지 작성</vt:lpstr>
      <vt:lpstr>게시판 JSP 페이지 작성</vt:lpstr>
      <vt:lpstr>게시판 JSP 페이지 작성</vt:lpstr>
      <vt:lpstr>게시판 JSP 페이지 작성</vt:lpstr>
      <vt:lpstr>게시판 JSP 페이지 작성</vt:lpstr>
      <vt:lpstr>게시판 JSP 페이지 작성</vt:lpstr>
      <vt:lpstr>게시판 JSP 페이지 작성</vt:lpstr>
      <vt:lpstr>게시판 JSP 페이지 작성</vt:lpstr>
      <vt:lpstr>게시판 JSP 페이지 작성</vt:lpstr>
      <vt:lpstr>게시판 JSP 페이지 작성</vt:lpstr>
      <vt:lpstr>게시판 JSP 페이지 작성</vt:lpstr>
      <vt:lpstr>게시판 JSP 페이지 작성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2014-02-19T02:40:41Z</dcterms:created>
  <dcterms:modified xsi:type="dcterms:W3CDTF">2014-11-08T19:16:45Z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1042</vt:i4>
  </property>
  <property fmtid="{D5CDD505-2E9C-101B-9397-08002B2CF9AE}" pid="3" name="_Version">
    <vt:lpwstr>12.0.4518</vt:lpwstr>
  </property>
</Properties>
</file>